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10287000" cx="18288000"/>
  <p:notesSz cx="6858000" cy="9144000"/>
  <p:embeddedFontLst>
    <p:embeddedFont>
      <p:font typeface="Roboto ExtraBold"/>
      <p:bold r:id="rId40"/>
      <p:boldItalic r:id="rId41"/>
    </p:embeddedFont>
    <p:embeddedFont>
      <p:font typeface="Raleway"/>
      <p:bold r:id="rId42"/>
      <p:boldItalic r:id="rId43"/>
    </p:embeddedFont>
    <p:embeddedFont>
      <p:font typeface="Raleway SemiBold"/>
      <p:regular r:id="rId44"/>
      <p:bold r:id="rId45"/>
      <p:italic r:id="rId46"/>
      <p:boldItalic r:id="rId47"/>
    </p:embeddedFont>
    <p:embeddedFont>
      <p:font typeface="Raleway ExtraBold"/>
      <p:bold r:id="rId48"/>
      <p:boldItalic r:id="rId49"/>
    </p:embeddedFont>
    <p:embeddedFont>
      <p:font typeface="Roboto"/>
      <p:regular r:id="rId50"/>
      <p:bold r:id="rId51"/>
      <p:italic r:id="rId52"/>
      <p:boldItalic r:id="rId53"/>
    </p:embeddedFont>
    <p:embeddedFont>
      <p:font typeface="EB Garamon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ExtraBold-bold.fntdata"/><Relationship Id="rId42" Type="http://schemas.openxmlformats.org/officeDocument/2006/relationships/font" Target="fonts/Raleway-bold.fntdata"/><Relationship Id="rId41" Type="http://schemas.openxmlformats.org/officeDocument/2006/relationships/font" Target="fonts/RobotoExtraBold-boldItalic.fntdata"/><Relationship Id="rId44" Type="http://schemas.openxmlformats.org/officeDocument/2006/relationships/font" Target="fonts/RalewaySemiBold-regular.fntdata"/><Relationship Id="rId43" Type="http://schemas.openxmlformats.org/officeDocument/2006/relationships/font" Target="fonts/Raleway-boldItalic.fntdata"/><Relationship Id="rId46" Type="http://schemas.openxmlformats.org/officeDocument/2006/relationships/font" Target="fonts/RalewaySemiBold-italic.fntdata"/><Relationship Id="rId45"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ExtraBold-bold.fntdata"/><Relationship Id="rId47" Type="http://schemas.openxmlformats.org/officeDocument/2006/relationships/font" Target="fonts/RalewaySemiBold-boldItalic.fntdata"/><Relationship Id="rId49" Type="http://schemas.openxmlformats.org/officeDocument/2006/relationships/font" Target="fonts/Raleway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EBGaramond-bold.fntdata"/><Relationship Id="rId10" Type="http://schemas.openxmlformats.org/officeDocument/2006/relationships/slide" Target="slides/slide5.xml"/><Relationship Id="rId54" Type="http://schemas.openxmlformats.org/officeDocument/2006/relationships/font" Target="fonts/EBGaramond-regular.fntdata"/><Relationship Id="rId13" Type="http://schemas.openxmlformats.org/officeDocument/2006/relationships/slide" Target="slides/slide8.xml"/><Relationship Id="rId57" Type="http://schemas.openxmlformats.org/officeDocument/2006/relationships/font" Target="fonts/EBGaramond-boldItalic.fntdata"/><Relationship Id="rId12" Type="http://schemas.openxmlformats.org/officeDocument/2006/relationships/slide" Target="slides/slide7.xml"/><Relationship Id="rId56" Type="http://schemas.openxmlformats.org/officeDocument/2006/relationships/font" Target="fonts/EBGaramon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ec8cf36506b426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6ec8cf36506b426b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36384e0f95_1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36384e0f95_16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6384e0f95_1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36384e0f95_16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6384e0f95_1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36384e0f95_16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b85d3565b_1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5b85d3565b_13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b85d3565b_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5b85d3565b_2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5b85d3565b_2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5b85d3565b_26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5b85d3565b_3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5b85d3565b_33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b85d3565b_3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5b85d3565b_33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5b85d3565b_33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5b85d3565b_33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5ba5f2cd1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35ba5f2cd17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ba5f2cd1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5ba5f2cd17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5ba5f2cd1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5ba5f2cd17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36384e0f95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336384e0f95_4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637fa8c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33637fa8c7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3637fa8c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33637fa8c7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637fa8c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3637fa8c7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3637fa8c7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33637fa8c7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637fa8c7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3637fa8c7d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1794a4791f40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e1794a4791f404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5b85d3565b_2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35b85d3565b_26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5b85d3565b_1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35b85d3565b_13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5b85d3565b_1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35b85d3565b_13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36384e0f95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36384e0f95_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ba5f2cd1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5ba5f2cd17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6384e0f95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36384e0f95_1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b85d3565b_1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5b85d3565b_1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3.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hyperlink" Target="http://drive.google.com/file/d/1R4p3rbkuiR75c_wMNNRO3dWZdNcxdGLf/view" TargetMode="External"/><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5.png"/><Relationship Id="rId7"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4.png"/><Relationship Id="rId7"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85" name="Google Shape;85;p13"/>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86" name="Google Shape;86;p13"/>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87" name="Google Shape;87;p13"/>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88" name="Google Shape;88;p13"/>
          <p:cNvSpPr/>
          <p:nvPr/>
        </p:nvSpPr>
        <p:spPr>
          <a:xfrm rot="5400000">
            <a:off x="250529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5">
              <a:alphaModFix/>
            </a:blip>
            <a:stretch>
              <a:fillRect b="0" l="0" r="0" t="0"/>
            </a:stretch>
          </a:blipFill>
          <a:ln>
            <a:noFill/>
          </a:ln>
        </p:spPr>
      </p:sp>
      <p:sp>
        <p:nvSpPr>
          <p:cNvPr id="89" name="Google Shape;89;p13"/>
          <p:cNvSpPr txBox="1"/>
          <p:nvPr/>
        </p:nvSpPr>
        <p:spPr>
          <a:xfrm>
            <a:off x="2607427" y="6172487"/>
            <a:ext cx="12115200" cy="12069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i="0" lang="en-US" sz="5400" u="none" cap="none" strike="noStrike">
                <a:solidFill>
                  <a:srgbClr val="FFFFFF"/>
                </a:solidFill>
                <a:latin typeface="EB Garamond"/>
                <a:ea typeface="EB Garamond"/>
                <a:cs typeface="EB Garamond"/>
                <a:sym typeface="EB Garamond"/>
              </a:rPr>
              <a:t> </a:t>
            </a:r>
            <a:r>
              <a:rPr lang="en-US" sz="5400">
                <a:solidFill>
                  <a:srgbClr val="FFFFFF"/>
                </a:solidFill>
                <a:latin typeface="EB Garamond"/>
                <a:ea typeface="EB Garamond"/>
                <a:cs typeface="EB Garamond"/>
                <a:sym typeface="EB Garamond"/>
              </a:rPr>
              <a:t>A DevOps Implementation </a:t>
            </a:r>
            <a:endParaRPr sz="5400">
              <a:latin typeface="EB Garamond"/>
              <a:ea typeface="EB Garamond"/>
              <a:cs typeface="EB Garamond"/>
              <a:sym typeface="EB Garamond"/>
            </a:endParaRPr>
          </a:p>
        </p:txBody>
      </p:sp>
      <p:sp>
        <p:nvSpPr>
          <p:cNvPr id="90" name="Google Shape;90;p13"/>
          <p:cNvSpPr txBox="1"/>
          <p:nvPr/>
        </p:nvSpPr>
        <p:spPr>
          <a:xfrm>
            <a:off x="2607425" y="3217627"/>
            <a:ext cx="13794900" cy="2835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9000">
                <a:solidFill>
                  <a:schemeClr val="lt1"/>
                </a:solidFill>
                <a:latin typeface="EB Garamond"/>
                <a:ea typeface="EB Garamond"/>
                <a:cs typeface="EB Garamond"/>
                <a:sym typeface="EB Garamond"/>
              </a:rPr>
              <a:t>SDA-Capstone -Blog App Deployment </a:t>
            </a:r>
            <a:endParaRPr/>
          </a:p>
        </p:txBody>
      </p:sp>
      <p:sp>
        <p:nvSpPr>
          <p:cNvPr id="91" name="Google Shape;91;p13"/>
          <p:cNvSpPr/>
          <p:nvPr/>
        </p:nvSpPr>
        <p:spPr>
          <a:xfrm>
            <a:off x="2607425" y="1543225"/>
            <a:ext cx="4845300" cy="81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2" name="Google Shape;92;p13"/>
          <p:cNvPicPr preferRelativeResize="0"/>
          <p:nvPr/>
        </p:nvPicPr>
        <p:blipFill>
          <a:blip r:embed="rId6">
            <a:alphaModFix/>
          </a:blip>
          <a:stretch>
            <a:fillRect/>
          </a:stretch>
        </p:blipFill>
        <p:spPr>
          <a:xfrm>
            <a:off x="2804669" y="1686425"/>
            <a:ext cx="4450797" cy="532025"/>
          </a:xfrm>
          <a:prstGeom prst="rect">
            <a:avLst/>
          </a:prstGeom>
          <a:solidFill>
            <a:schemeClr val="lt1"/>
          </a:solidFill>
          <a:ln>
            <a:noFill/>
          </a:ln>
        </p:spPr>
      </p:pic>
      <p:sp>
        <p:nvSpPr>
          <p:cNvPr id="93" name="Google Shape;93;p13"/>
          <p:cNvSpPr/>
          <p:nvPr/>
        </p:nvSpPr>
        <p:spPr>
          <a:xfrm>
            <a:off x="7547075" y="1543225"/>
            <a:ext cx="2744100" cy="81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4" name="Google Shape;94;p13"/>
          <p:cNvPicPr preferRelativeResize="0"/>
          <p:nvPr/>
        </p:nvPicPr>
        <p:blipFill>
          <a:blip r:embed="rId7">
            <a:alphaModFix/>
          </a:blip>
          <a:stretch>
            <a:fillRect/>
          </a:stretch>
        </p:blipFill>
        <p:spPr>
          <a:xfrm>
            <a:off x="7748940" y="1650625"/>
            <a:ext cx="2340368" cy="60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50" name="Shape 350"/>
        <p:cNvGrpSpPr/>
        <p:nvPr/>
      </p:nvGrpSpPr>
      <p:grpSpPr>
        <a:xfrm>
          <a:off x="0" y="0"/>
          <a:ext cx="0" cy="0"/>
          <a:chOff x="0" y="0"/>
          <a:chExt cx="0" cy="0"/>
        </a:xfrm>
      </p:grpSpPr>
      <p:sp>
        <p:nvSpPr>
          <p:cNvPr id="351" name="Google Shape;351;p22"/>
          <p:cNvSpPr txBox="1"/>
          <p:nvPr/>
        </p:nvSpPr>
        <p:spPr>
          <a:xfrm>
            <a:off x="5368575" y="2592400"/>
            <a:ext cx="6646500" cy="504300"/>
          </a:xfrm>
          <a:prstGeom prst="rect">
            <a:avLst/>
          </a:prstGeom>
          <a:noFill/>
          <a:ln>
            <a:noFill/>
          </a:ln>
        </p:spPr>
        <p:txBody>
          <a:bodyPr anchorCtr="0" anchor="t" bIns="0" lIns="0" spcFirstLastPara="1" rIns="0" wrap="square" tIns="0">
            <a:spAutoFit/>
          </a:bodyPr>
          <a:lstStyle/>
          <a:p>
            <a:pPr indent="0" lvl="0" marL="0" marR="0" rtl="0" algn="ctr">
              <a:lnSpc>
                <a:spcPct val="161093"/>
              </a:lnSpc>
              <a:spcBef>
                <a:spcPts val="0"/>
              </a:spcBef>
              <a:spcAft>
                <a:spcPts val="0"/>
              </a:spcAft>
              <a:buNone/>
            </a:pPr>
            <a:r>
              <a:rPr lang="en-US" sz="3277">
                <a:solidFill>
                  <a:srgbClr val="FFFFFF"/>
                </a:solidFill>
                <a:latin typeface="Raleway ExtraBold"/>
                <a:ea typeface="Raleway ExtraBold"/>
                <a:cs typeface="Raleway ExtraBold"/>
                <a:sym typeface="Raleway ExtraBold"/>
              </a:rPr>
              <a:t>Prometheus Target Status</a:t>
            </a:r>
            <a:endParaRPr sz="2500">
              <a:latin typeface="Raleway ExtraBold"/>
              <a:ea typeface="Raleway ExtraBold"/>
              <a:cs typeface="Raleway ExtraBold"/>
              <a:sym typeface="Raleway ExtraBold"/>
            </a:endParaRPr>
          </a:p>
        </p:txBody>
      </p:sp>
      <p:sp>
        <p:nvSpPr>
          <p:cNvPr id="352" name="Google Shape;352;p22"/>
          <p:cNvSpPr txBox="1"/>
          <p:nvPr/>
        </p:nvSpPr>
        <p:spPr>
          <a:xfrm>
            <a:off x="1240903" y="1276800"/>
            <a:ext cx="115746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4.Technologies &amp; Tools</a:t>
            </a:r>
            <a:endParaRPr/>
          </a:p>
        </p:txBody>
      </p:sp>
      <p:sp>
        <p:nvSpPr>
          <p:cNvPr id="353" name="Google Shape;353;p22"/>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54" name="Google Shape;354;p22"/>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355" name="Google Shape;355;p22"/>
          <p:cNvSpPr txBox="1"/>
          <p:nvPr/>
        </p:nvSpPr>
        <p:spPr>
          <a:xfrm>
            <a:off x="3050350" y="3954761"/>
            <a:ext cx="9330900" cy="2154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t/>
            </a:r>
            <a:endParaRPr>
              <a:latin typeface="Raleway"/>
              <a:ea typeface="Raleway"/>
              <a:cs typeface="Raleway"/>
              <a:sym typeface="Raleway"/>
            </a:endParaRPr>
          </a:p>
        </p:txBody>
      </p:sp>
      <p:sp>
        <p:nvSpPr>
          <p:cNvPr id="356" name="Google Shape;356;p22"/>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sz="3277">
              <a:solidFill>
                <a:schemeClr val="lt1"/>
              </a:solidFill>
              <a:latin typeface="Raleway ExtraBold"/>
              <a:ea typeface="Raleway ExtraBold"/>
              <a:cs typeface="Raleway ExtraBold"/>
              <a:sym typeface="Raleway ExtraBold"/>
            </a:endParaRPr>
          </a:p>
        </p:txBody>
      </p:sp>
      <p:sp>
        <p:nvSpPr>
          <p:cNvPr id="357" name="Google Shape;357;p22"/>
          <p:cNvSpPr txBox="1"/>
          <p:nvPr/>
        </p:nvSpPr>
        <p:spPr>
          <a:xfrm>
            <a:off x="2962450" y="6919225"/>
            <a:ext cx="9506700" cy="4002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a:latin typeface="Raleway"/>
              <a:ea typeface="Raleway"/>
              <a:cs typeface="Raleway"/>
              <a:sym typeface="Raleway"/>
            </a:endParaRPr>
          </a:p>
        </p:txBody>
      </p:sp>
      <p:sp>
        <p:nvSpPr>
          <p:cNvPr id="358" name="Google Shape;358;p22"/>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09</a:t>
            </a:r>
            <a:endParaRPr b="1" sz="3100">
              <a:solidFill>
                <a:schemeClr val="lt1"/>
              </a:solidFill>
              <a:latin typeface="Raleway"/>
              <a:ea typeface="Raleway"/>
              <a:cs typeface="Raleway"/>
              <a:sym typeface="Raleway"/>
            </a:endParaRPr>
          </a:p>
        </p:txBody>
      </p:sp>
      <p:pic>
        <p:nvPicPr>
          <p:cNvPr id="359" name="Google Shape;359;p22" title="WhatsApp Image 2025-05-22 at 10.45.07 AM.jpeg"/>
          <p:cNvPicPr preferRelativeResize="0"/>
          <p:nvPr/>
        </p:nvPicPr>
        <p:blipFill>
          <a:blip r:embed="rId5">
            <a:alphaModFix/>
          </a:blip>
          <a:stretch>
            <a:fillRect/>
          </a:stretch>
        </p:blipFill>
        <p:spPr>
          <a:xfrm>
            <a:off x="2570750" y="3429000"/>
            <a:ext cx="12242149" cy="6332251"/>
          </a:xfrm>
          <a:prstGeom prst="rect">
            <a:avLst/>
          </a:prstGeom>
          <a:noFill/>
          <a:ln>
            <a:noFill/>
          </a:ln>
        </p:spPr>
      </p:pic>
      <p:sp>
        <p:nvSpPr>
          <p:cNvPr id="360" name="Google Shape;360;p2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64" name="Shape 364"/>
        <p:cNvGrpSpPr/>
        <p:nvPr/>
      </p:nvGrpSpPr>
      <p:grpSpPr>
        <a:xfrm>
          <a:off x="0" y="0"/>
          <a:ext cx="0" cy="0"/>
          <a:chOff x="0" y="0"/>
          <a:chExt cx="0" cy="0"/>
        </a:xfrm>
      </p:grpSpPr>
      <p:sp>
        <p:nvSpPr>
          <p:cNvPr id="365" name="Google Shape;365;p23"/>
          <p:cNvSpPr txBox="1"/>
          <p:nvPr/>
        </p:nvSpPr>
        <p:spPr>
          <a:xfrm>
            <a:off x="7032675" y="2592400"/>
            <a:ext cx="3318300" cy="504300"/>
          </a:xfrm>
          <a:prstGeom prst="rect">
            <a:avLst/>
          </a:prstGeom>
          <a:noFill/>
          <a:ln>
            <a:noFill/>
          </a:ln>
        </p:spPr>
        <p:txBody>
          <a:bodyPr anchorCtr="0" anchor="t" bIns="0" lIns="0" spcFirstLastPara="1" rIns="0" wrap="square" tIns="0">
            <a:spAutoFit/>
          </a:bodyPr>
          <a:lstStyle/>
          <a:p>
            <a:pPr indent="0" lvl="0" marL="0" marR="0" rtl="0" algn="ctr">
              <a:lnSpc>
                <a:spcPct val="161093"/>
              </a:lnSpc>
              <a:spcBef>
                <a:spcPts val="0"/>
              </a:spcBef>
              <a:spcAft>
                <a:spcPts val="0"/>
              </a:spcAft>
              <a:buNone/>
            </a:pPr>
            <a:r>
              <a:rPr lang="en-US" sz="3277">
                <a:solidFill>
                  <a:srgbClr val="FFFFFF"/>
                </a:solidFill>
                <a:latin typeface="Raleway ExtraBold"/>
                <a:ea typeface="Raleway ExtraBold"/>
                <a:cs typeface="Raleway ExtraBold"/>
                <a:sym typeface="Raleway ExtraBold"/>
              </a:rPr>
              <a:t>EC2 &amp; VPC</a:t>
            </a:r>
            <a:endParaRPr sz="2500">
              <a:latin typeface="Raleway ExtraBold"/>
              <a:ea typeface="Raleway ExtraBold"/>
              <a:cs typeface="Raleway ExtraBold"/>
              <a:sym typeface="Raleway ExtraBold"/>
            </a:endParaRPr>
          </a:p>
        </p:txBody>
      </p:sp>
      <p:sp>
        <p:nvSpPr>
          <p:cNvPr id="366" name="Google Shape;366;p23"/>
          <p:cNvSpPr txBox="1"/>
          <p:nvPr/>
        </p:nvSpPr>
        <p:spPr>
          <a:xfrm>
            <a:off x="1240903" y="1276800"/>
            <a:ext cx="115746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4.Technologies &amp; Tools</a:t>
            </a:r>
            <a:endParaRPr/>
          </a:p>
        </p:txBody>
      </p:sp>
      <p:sp>
        <p:nvSpPr>
          <p:cNvPr id="367" name="Google Shape;367;p23"/>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68" name="Google Shape;368;p23"/>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369" name="Google Shape;369;p23"/>
          <p:cNvSpPr txBox="1"/>
          <p:nvPr/>
        </p:nvSpPr>
        <p:spPr>
          <a:xfrm>
            <a:off x="3050350" y="3954761"/>
            <a:ext cx="9330900" cy="2154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t/>
            </a:r>
            <a:endParaRPr>
              <a:latin typeface="Raleway"/>
              <a:ea typeface="Raleway"/>
              <a:cs typeface="Raleway"/>
              <a:sym typeface="Raleway"/>
            </a:endParaRPr>
          </a:p>
        </p:txBody>
      </p:sp>
      <p:sp>
        <p:nvSpPr>
          <p:cNvPr id="370" name="Google Shape;370;p23"/>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sz="3277">
              <a:solidFill>
                <a:schemeClr val="lt1"/>
              </a:solidFill>
              <a:latin typeface="Raleway ExtraBold"/>
              <a:ea typeface="Raleway ExtraBold"/>
              <a:cs typeface="Raleway ExtraBold"/>
              <a:sym typeface="Raleway ExtraBold"/>
            </a:endParaRPr>
          </a:p>
        </p:txBody>
      </p:sp>
      <p:sp>
        <p:nvSpPr>
          <p:cNvPr id="371" name="Google Shape;371;p23"/>
          <p:cNvSpPr txBox="1"/>
          <p:nvPr/>
        </p:nvSpPr>
        <p:spPr>
          <a:xfrm>
            <a:off x="2962450" y="6919225"/>
            <a:ext cx="9506700" cy="4002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a:latin typeface="Raleway"/>
              <a:ea typeface="Raleway"/>
              <a:cs typeface="Raleway"/>
              <a:sym typeface="Raleway"/>
            </a:endParaRPr>
          </a:p>
        </p:txBody>
      </p:sp>
      <p:sp>
        <p:nvSpPr>
          <p:cNvPr id="372" name="Google Shape;372;p23"/>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10</a:t>
            </a:r>
            <a:endParaRPr b="1" sz="3100">
              <a:solidFill>
                <a:schemeClr val="lt1"/>
              </a:solidFill>
              <a:latin typeface="Raleway"/>
              <a:ea typeface="Raleway"/>
              <a:cs typeface="Raleway"/>
              <a:sym typeface="Raleway"/>
            </a:endParaRPr>
          </a:p>
        </p:txBody>
      </p:sp>
      <p:sp>
        <p:nvSpPr>
          <p:cNvPr id="373" name="Google Shape;373;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4" name="Google Shape;374;p23" title="WhatsApp Image 2025-05-22 at 11.05.24 AM.jpeg"/>
          <p:cNvPicPr preferRelativeResize="0"/>
          <p:nvPr/>
        </p:nvPicPr>
        <p:blipFill>
          <a:blip r:embed="rId5">
            <a:alphaModFix/>
          </a:blip>
          <a:stretch>
            <a:fillRect/>
          </a:stretch>
        </p:blipFill>
        <p:spPr>
          <a:xfrm>
            <a:off x="3210500" y="3429000"/>
            <a:ext cx="10962650" cy="6655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78" name="Shape 378"/>
        <p:cNvGrpSpPr/>
        <p:nvPr/>
      </p:nvGrpSpPr>
      <p:grpSpPr>
        <a:xfrm>
          <a:off x="0" y="0"/>
          <a:ext cx="0" cy="0"/>
          <a:chOff x="0" y="0"/>
          <a:chExt cx="0" cy="0"/>
        </a:xfrm>
      </p:grpSpPr>
      <p:sp>
        <p:nvSpPr>
          <p:cNvPr id="379" name="Google Shape;379;p24"/>
          <p:cNvSpPr txBox="1"/>
          <p:nvPr/>
        </p:nvSpPr>
        <p:spPr>
          <a:xfrm>
            <a:off x="7260725" y="2702750"/>
            <a:ext cx="2488500" cy="596700"/>
          </a:xfrm>
          <a:prstGeom prst="rect">
            <a:avLst/>
          </a:prstGeom>
          <a:noFill/>
          <a:ln>
            <a:noFill/>
          </a:ln>
        </p:spPr>
        <p:txBody>
          <a:bodyPr anchorCtr="0" anchor="t" bIns="0" lIns="0" spcFirstLastPara="1" rIns="0" wrap="square" tIns="0">
            <a:spAutoFit/>
          </a:bodyPr>
          <a:lstStyle/>
          <a:p>
            <a:pPr indent="0" lvl="0" marL="0" marR="0" rtl="0" algn="ctr">
              <a:lnSpc>
                <a:spcPct val="161093"/>
              </a:lnSpc>
              <a:spcBef>
                <a:spcPts val="0"/>
              </a:spcBef>
              <a:spcAft>
                <a:spcPts val="0"/>
              </a:spcAft>
              <a:buNone/>
            </a:pPr>
            <a:r>
              <a:rPr lang="en-US" sz="3877">
                <a:solidFill>
                  <a:srgbClr val="FFFFFF"/>
                </a:solidFill>
                <a:latin typeface="Raleway ExtraBold"/>
                <a:ea typeface="Raleway ExtraBold"/>
                <a:cs typeface="Raleway ExtraBold"/>
                <a:sym typeface="Raleway ExtraBold"/>
              </a:rPr>
              <a:t>S3 bucket</a:t>
            </a:r>
            <a:endParaRPr sz="3100">
              <a:latin typeface="Raleway ExtraBold"/>
              <a:ea typeface="Raleway ExtraBold"/>
              <a:cs typeface="Raleway ExtraBold"/>
              <a:sym typeface="Raleway ExtraBold"/>
            </a:endParaRPr>
          </a:p>
        </p:txBody>
      </p:sp>
      <p:sp>
        <p:nvSpPr>
          <p:cNvPr id="380" name="Google Shape;380;p24"/>
          <p:cNvSpPr txBox="1"/>
          <p:nvPr/>
        </p:nvSpPr>
        <p:spPr>
          <a:xfrm>
            <a:off x="1240903" y="1276800"/>
            <a:ext cx="115746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4.Technologies &amp; Tools</a:t>
            </a:r>
            <a:endParaRPr/>
          </a:p>
        </p:txBody>
      </p:sp>
      <p:sp>
        <p:nvSpPr>
          <p:cNvPr id="381" name="Google Shape;381;p24"/>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82" name="Google Shape;382;p24"/>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383" name="Google Shape;383;p24"/>
          <p:cNvSpPr txBox="1"/>
          <p:nvPr/>
        </p:nvSpPr>
        <p:spPr>
          <a:xfrm>
            <a:off x="3050350" y="3954761"/>
            <a:ext cx="9330900" cy="2154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t/>
            </a:r>
            <a:endParaRPr>
              <a:latin typeface="Raleway"/>
              <a:ea typeface="Raleway"/>
              <a:cs typeface="Raleway"/>
              <a:sym typeface="Raleway"/>
            </a:endParaRPr>
          </a:p>
        </p:txBody>
      </p:sp>
      <p:sp>
        <p:nvSpPr>
          <p:cNvPr id="384" name="Google Shape;384;p24"/>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sz="3277">
              <a:solidFill>
                <a:schemeClr val="lt1"/>
              </a:solidFill>
              <a:latin typeface="Raleway ExtraBold"/>
              <a:ea typeface="Raleway ExtraBold"/>
              <a:cs typeface="Raleway ExtraBold"/>
              <a:sym typeface="Raleway ExtraBold"/>
            </a:endParaRPr>
          </a:p>
        </p:txBody>
      </p:sp>
      <p:sp>
        <p:nvSpPr>
          <p:cNvPr id="385" name="Google Shape;385;p24"/>
          <p:cNvSpPr txBox="1"/>
          <p:nvPr/>
        </p:nvSpPr>
        <p:spPr>
          <a:xfrm>
            <a:off x="2962450" y="6919225"/>
            <a:ext cx="9506700" cy="4002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a:latin typeface="Raleway"/>
              <a:ea typeface="Raleway"/>
              <a:cs typeface="Raleway"/>
              <a:sym typeface="Raleway"/>
            </a:endParaRPr>
          </a:p>
        </p:txBody>
      </p:sp>
      <p:sp>
        <p:nvSpPr>
          <p:cNvPr id="386" name="Google Shape;386;p24"/>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11</a:t>
            </a:r>
            <a:endParaRPr b="1" sz="3100">
              <a:solidFill>
                <a:schemeClr val="lt1"/>
              </a:solidFill>
              <a:latin typeface="Raleway"/>
              <a:ea typeface="Raleway"/>
              <a:cs typeface="Raleway"/>
              <a:sym typeface="Raleway"/>
            </a:endParaRPr>
          </a:p>
        </p:txBody>
      </p:sp>
      <p:sp>
        <p:nvSpPr>
          <p:cNvPr id="387" name="Google Shape;387;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8" name="Google Shape;388;p24" title="لقطة شاشة 2025-05-22 111442.png"/>
          <p:cNvPicPr preferRelativeResize="0"/>
          <p:nvPr/>
        </p:nvPicPr>
        <p:blipFill>
          <a:blip r:embed="rId5">
            <a:alphaModFix/>
          </a:blip>
          <a:stretch>
            <a:fillRect/>
          </a:stretch>
        </p:blipFill>
        <p:spPr>
          <a:xfrm>
            <a:off x="1746200" y="3954750"/>
            <a:ext cx="14383357" cy="469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92" name="Shape 392"/>
        <p:cNvGrpSpPr/>
        <p:nvPr/>
      </p:nvGrpSpPr>
      <p:grpSpPr>
        <a:xfrm>
          <a:off x="0" y="0"/>
          <a:ext cx="0" cy="0"/>
          <a:chOff x="0" y="0"/>
          <a:chExt cx="0" cy="0"/>
        </a:xfrm>
      </p:grpSpPr>
      <p:grpSp>
        <p:nvGrpSpPr>
          <p:cNvPr id="393" name="Google Shape;393;p25"/>
          <p:cNvGrpSpPr/>
          <p:nvPr/>
        </p:nvGrpSpPr>
        <p:grpSpPr>
          <a:xfrm>
            <a:off x="1533600" y="2597685"/>
            <a:ext cx="14316489" cy="6537000"/>
            <a:chOff x="0" y="-85725"/>
            <a:chExt cx="2541900" cy="1289400"/>
          </a:xfrm>
        </p:grpSpPr>
        <p:sp>
          <p:nvSpPr>
            <p:cNvPr id="394" name="Google Shape;394;p25"/>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395" name="Google Shape;395;p25"/>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25"/>
          <p:cNvSpPr txBox="1"/>
          <p:nvPr/>
        </p:nvSpPr>
        <p:spPr>
          <a:xfrm>
            <a:off x="2669800" y="4248574"/>
            <a:ext cx="9330900" cy="5043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SzPts val="1100"/>
              <a:buNone/>
            </a:pPr>
            <a:r>
              <a:rPr lang="en-US" sz="3277">
                <a:solidFill>
                  <a:srgbClr val="FFFFFF"/>
                </a:solidFill>
                <a:latin typeface="Raleway ExtraBold"/>
                <a:ea typeface="Raleway ExtraBold"/>
                <a:cs typeface="Raleway ExtraBold"/>
                <a:sym typeface="Raleway ExtraBold"/>
              </a:rPr>
              <a:t>5. Version Control: GitHub with CI/CD </a:t>
            </a:r>
            <a:endParaRPr sz="3277">
              <a:solidFill>
                <a:srgbClr val="FFFFFF"/>
              </a:solidFill>
              <a:latin typeface="Raleway ExtraBold"/>
              <a:ea typeface="Raleway ExtraBold"/>
              <a:cs typeface="Raleway ExtraBold"/>
              <a:sym typeface="Raleway ExtraBold"/>
            </a:endParaRPr>
          </a:p>
        </p:txBody>
      </p:sp>
      <p:sp>
        <p:nvSpPr>
          <p:cNvPr id="397" name="Google Shape;397;p25"/>
          <p:cNvSpPr txBox="1"/>
          <p:nvPr/>
        </p:nvSpPr>
        <p:spPr>
          <a:xfrm>
            <a:off x="1240903" y="1276800"/>
            <a:ext cx="115746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a:t>
            </a:r>
            <a:r>
              <a:rPr b="1" lang="en-US" sz="7330">
                <a:solidFill>
                  <a:srgbClr val="FFFFFF"/>
                </a:solidFill>
                <a:latin typeface="Raleway"/>
                <a:ea typeface="Raleway"/>
                <a:cs typeface="Raleway"/>
                <a:sym typeface="Raleway"/>
              </a:rPr>
              <a:t>Technologies &amp; Tools</a:t>
            </a:r>
            <a:endParaRPr/>
          </a:p>
        </p:txBody>
      </p:sp>
      <p:sp>
        <p:nvSpPr>
          <p:cNvPr id="398" name="Google Shape;398;p25"/>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99" name="Google Shape;399;p25"/>
          <p:cNvSpPr txBox="1"/>
          <p:nvPr/>
        </p:nvSpPr>
        <p:spPr>
          <a:xfrm>
            <a:off x="2861550" y="5145350"/>
            <a:ext cx="10659900" cy="23136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rPr lang="en-US" sz="2577">
                <a:solidFill>
                  <a:srgbClr val="FFFFFF"/>
                </a:solidFill>
                <a:latin typeface="Raleway"/>
                <a:ea typeface="Raleway"/>
                <a:cs typeface="Raleway"/>
                <a:sym typeface="Raleway"/>
              </a:rPr>
              <a:t>Codebase and infrastructure are fully version-controlled in GitHub. GitHub Actions handles CI/CD—automating linting, testing, and deployment upon commits or pull requests. This streamlines the release process and minimizes manual errors.</a:t>
            </a:r>
            <a:endParaRPr sz="1800">
              <a:latin typeface="Raleway"/>
              <a:ea typeface="Raleway"/>
              <a:cs typeface="Raleway"/>
              <a:sym typeface="Raleway"/>
            </a:endParaRPr>
          </a:p>
        </p:txBody>
      </p:sp>
      <p:sp>
        <p:nvSpPr>
          <p:cNvPr id="400" name="Google Shape;400;p25"/>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401" name="Google Shape;401;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2" name="Google Shape;402;p25"/>
          <p:cNvSpPr txBox="1"/>
          <p:nvPr/>
        </p:nvSpPr>
        <p:spPr>
          <a:xfrm>
            <a:off x="15682000" y="9302750"/>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406" name="Shape 406"/>
        <p:cNvGrpSpPr/>
        <p:nvPr/>
      </p:nvGrpSpPr>
      <p:grpSpPr>
        <a:xfrm>
          <a:off x="0" y="0"/>
          <a:ext cx="0" cy="0"/>
          <a:chOff x="0" y="0"/>
          <a:chExt cx="0" cy="0"/>
        </a:xfrm>
      </p:grpSpPr>
      <p:grpSp>
        <p:nvGrpSpPr>
          <p:cNvPr id="407" name="Google Shape;407;p26"/>
          <p:cNvGrpSpPr/>
          <p:nvPr/>
        </p:nvGrpSpPr>
        <p:grpSpPr>
          <a:xfrm>
            <a:off x="436575" y="1115724"/>
            <a:ext cx="15413573" cy="8018908"/>
            <a:chOff x="0" y="-85725"/>
            <a:chExt cx="2541900" cy="1289400"/>
          </a:xfrm>
        </p:grpSpPr>
        <p:sp>
          <p:nvSpPr>
            <p:cNvPr id="408" name="Google Shape;408;p26"/>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409" name="Google Shape;409;p26"/>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0" name="Google Shape;410;p26"/>
          <p:cNvSpPr txBox="1"/>
          <p:nvPr/>
        </p:nvSpPr>
        <p:spPr>
          <a:xfrm>
            <a:off x="713250" y="1823124"/>
            <a:ext cx="9330900" cy="5043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SzPts val="1100"/>
              <a:buNone/>
            </a:pPr>
            <a:r>
              <a:rPr lang="en-US" sz="3277">
                <a:solidFill>
                  <a:srgbClr val="FFFFFF"/>
                </a:solidFill>
                <a:latin typeface="Raleway ExtraBold"/>
                <a:ea typeface="Raleway ExtraBold"/>
                <a:cs typeface="Raleway ExtraBold"/>
                <a:sym typeface="Raleway ExtraBold"/>
              </a:rPr>
              <a:t>What is a VPC?</a:t>
            </a:r>
            <a:endParaRPr sz="3277">
              <a:solidFill>
                <a:srgbClr val="FFFFFF"/>
              </a:solidFill>
              <a:latin typeface="Raleway ExtraBold"/>
              <a:ea typeface="Raleway ExtraBold"/>
              <a:cs typeface="Raleway ExtraBold"/>
              <a:sym typeface="Raleway ExtraBold"/>
            </a:endParaRPr>
          </a:p>
        </p:txBody>
      </p:sp>
      <p:sp>
        <p:nvSpPr>
          <p:cNvPr id="411" name="Google Shape;411;p26"/>
          <p:cNvSpPr txBox="1"/>
          <p:nvPr/>
        </p:nvSpPr>
        <p:spPr>
          <a:xfrm>
            <a:off x="-315401" y="439350"/>
            <a:ext cx="13520100" cy="1066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1" lang="en-US" sz="6930">
                <a:solidFill>
                  <a:schemeClr val="lt1"/>
                </a:solidFill>
                <a:latin typeface="Raleway"/>
                <a:ea typeface="Raleway"/>
                <a:cs typeface="Raleway"/>
                <a:sym typeface="Raleway"/>
              </a:rPr>
              <a:t>5</a:t>
            </a:r>
            <a:r>
              <a:rPr b="1" lang="en-US" sz="6930">
                <a:solidFill>
                  <a:schemeClr val="lt1"/>
                </a:solidFill>
                <a:latin typeface="Raleway"/>
                <a:ea typeface="Raleway"/>
                <a:cs typeface="Raleway"/>
                <a:sym typeface="Raleway"/>
              </a:rPr>
              <a:t>.</a:t>
            </a:r>
            <a:r>
              <a:rPr b="1" lang="en-US" sz="5400">
                <a:solidFill>
                  <a:schemeClr val="lt1"/>
                </a:solidFill>
                <a:latin typeface="Raleway"/>
                <a:ea typeface="Raleway"/>
                <a:cs typeface="Raleway"/>
                <a:sym typeface="Raleway"/>
              </a:rPr>
              <a:t>VPC &amp; Networking Implementation</a:t>
            </a:r>
            <a:endParaRPr sz="1700">
              <a:solidFill>
                <a:schemeClr val="lt1"/>
              </a:solidFill>
              <a:latin typeface="Raleway"/>
              <a:ea typeface="Raleway"/>
              <a:cs typeface="Raleway"/>
              <a:sym typeface="Raleway"/>
            </a:endParaRPr>
          </a:p>
        </p:txBody>
      </p:sp>
      <p:sp>
        <p:nvSpPr>
          <p:cNvPr id="412" name="Google Shape;412;p26"/>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413" name="Google Shape;413;p26"/>
          <p:cNvSpPr txBox="1"/>
          <p:nvPr/>
        </p:nvSpPr>
        <p:spPr>
          <a:xfrm>
            <a:off x="713250" y="2582900"/>
            <a:ext cx="13714200" cy="10356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A VPC </a:t>
            </a:r>
            <a:r>
              <a:rPr lang="en-US" sz="2577">
                <a:solidFill>
                  <a:srgbClr val="FFFFFF"/>
                </a:solidFill>
                <a:latin typeface="Raleway"/>
                <a:ea typeface="Raleway"/>
                <a:cs typeface="Raleway"/>
                <a:sym typeface="Raleway"/>
              </a:rPr>
              <a:t>(Virtual Private Cloud) is like your own private network inside AWS.</a:t>
            </a:r>
            <a:endParaRPr sz="2577">
              <a:solidFill>
                <a:srgbClr val="FFFFFF"/>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rgbClr val="FFFFFF"/>
                </a:solidFill>
                <a:latin typeface="Raleway"/>
                <a:ea typeface="Raleway"/>
                <a:cs typeface="Raleway"/>
                <a:sym typeface="Raleway"/>
              </a:rPr>
              <a:t>You can use it to run your servers, databases, and apps in a secure and controlled way</a:t>
            </a:r>
            <a:endParaRPr sz="2577">
              <a:solidFill>
                <a:srgbClr val="FFFFFF"/>
              </a:solidFill>
              <a:latin typeface="Raleway"/>
              <a:ea typeface="Raleway"/>
              <a:cs typeface="Raleway"/>
              <a:sym typeface="Raleway"/>
            </a:endParaRPr>
          </a:p>
        </p:txBody>
      </p:sp>
      <p:sp>
        <p:nvSpPr>
          <p:cNvPr id="414" name="Google Shape;414;p26"/>
          <p:cNvSpPr txBox="1"/>
          <p:nvPr/>
        </p:nvSpPr>
        <p:spPr>
          <a:xfrm>
            <a:off x="713250" y="4261213"/>
            <a:ext cx="7387800" cy="4230600"/>
          </a:xfrm>
          <a:prstGeom prst="rect">
            <a:avLst/>
          </a:prstGeom>
          <a:noFill/>
          <a:ln>
            <a:noFill/>
          </a:ln>
        </p:spPr>
        <p:txBody>
          <a:bodyPr anchorCtr="0" anchor="t" bIns="0" lIns="0" spcFirstLastPara="1" rIns="0" wrap="square" tIns="0">
            <a:spAutoFit/>
          </a:bodyPr>
          <a:lstStyle/>
          <a:p>
            <a:pPr indent="-392239" lvl="0" marL="457200" rtl="0" algn="l">
              <a:lnSpc>
                <a:spcPct val="161093"/>
              </a:lnSpc>
              <a:spcBef>
                <a:spcPts val="0"/>
              </a:spcBef>
              <a:spcAft>
                <a:spcPts val="0"/>
              </a:spcAft>
              <a:buClr>
                <a:schemeClr val="lt1"/>
              </a:buClr>
              <a:buSzPts val="2577"/>
              <a:buFont typeface="Raleway"/>
              <a:buChar char="◄"/>
            </a:pPr>
            <a:r>
              <a:rPr b="1" lang="en-US" sz="2577">
                <a:solidFill>
                  <a:schemeClr val="lt1"/>
                </a:solidFill>
                <a:latin typeface="Raleway"/>
                <a:ea typeface="Raleway"/>
                <a:cs typeface="Raleway"/>
                <a:sym typeface="Raleway"/>
              </a:rPr>
              <a:t>Implementation:</a:t>
            </a:r>
            <a:endParaRPr b="1"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Created VPC with 10.90.0.0/16 CIDR block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2 Public &amp; 2 Private subnets across 2 AZs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Public route tables → Internet Gateway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Private route tables → NAT Gateway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Enabled DNS hostnames for EC2 discovery</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t/>
            </a:r>
            <a:endParaRPr sz="2577">
              <a:solidFill>
                <a:schemeClr val="lt1"/>
              </a:solidFill>
              <a:latin typeface="Raleway"/>
              <a:ea typeface="Raleway"/>
              <a:cs typeface="Raleway"/>
              <a:sym typeface="Raleway"/>
            </a:endParaRPr>
          </a:p>
        </p:txBody>
      </p:sp>
      <p:sp>
        <p:nvSpPr>
          <p:cNvPr id="415" name="Google Shape;415;p26"/>
          <p:cNvSpPr txBox="1"/>
          <p:nvPr/>
        </p:nvSpPr>
        <p:spPr>
          <a:xfrm>
            <a:off x="8365325" y="4261225"/>
            <a:ext cx="7387800" cy="2952600"/>
          </a:xfrm>
          <a:prstGeom prst="rect">
            <a:avLst/>
          </a:prstGeom>
          <a:noFill/>
          <a:ln>
            <a:noFill/>
          </a:ln>
        </p:spPr>
        <p:txBody>
          <a:bodyPr anchorCtr="0" anchor="t" bIns="0" lIns="0" spcFirstLastPara="1" rIns="0" wrap="square" tIns="0">
            <a:spAutoFit/>
          </a:bodyPr>
          <a:lstStyle/>
          <a:p>
            <a:pPr indent="-392239" lvl="0" marL="457200" rtl="0" algn="l">
              <a:lnSpc>
                <a:spcPct val="161093"/>
              </a:lnSpc>
              <a:spcBef>
                <a:spcPts val="0"/>
              </a:spcBef>
              <a:spcAft>
                <a:spcPts val="0"/>
              </a:spcAft>
              <a:buClr>
                <a:schemeClr val="lt1"/>
              </a:buClr>
              <a:buSzPts val="2577"/>
              <a:buFont typeface="Roboto"/>
              <a:buChar char="◄"/>
            </a:pPr>
            <a:r>
              <a:rPr lang="en-US" sz="2577">
                <a:solidFill>
                  <a:schemeClr val="lt1"/>
                </a:solidFill>
                <a:latin typeface="Raleway"/>
                <a:ea typeface="Raleway"/>
                <a:cs typeface="Raleway"/>
                <a:sym typeface="Raleway"/>
              </a:rPr>
              <a:t> </a:t>
            </a:r>
            <a:r>
              <a:rPr b="1" lang="en-US" sz="2577">
                <a:solidFill>
                  <a:schemeClr val="lt1"/>
                </a:solidFill>
                <a:latin typeface="Raleway"/>
                <a:ea typeface="Raleway"/>
                <a:cs typeface="Raleway"/>
                <a:sym typeface="Raleway"/>
              </a:rPr>
              <a:t>Results/Demo: </a:t>
            </a:r>
            <a:endParaRPr b="1"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Isolated environment for application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High availability across two AZs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Secure internal services (RDS) </a:t>
            </a:r>
            <a:endParaRPr sz="2577">
              <a:solidFill>
                <a:schemeClr val="lt1"/>
              </a:solidFill>
              <a:latin typeface="Raleway"/>
              <a:ea typeface="Raleway"/>
              <a:cs typeface="Raleway"/>
              <a:sym typeface="Raleway"/>
            </a:endParaRPr>
          </a:p>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   • Cost optimization with shared NAT</a:t>
            </a:r>
            <a:endParaRPr sz="2577">
              <a:solidFill>
                <a:schemeClr val="lt1"/>
              </a:solidFill>
              <a:latin typeface="Raleway"/>
              <a:ea typeface="Raleway"/>
              <a:cs typeface="Raleway"/>
              <a:sym typeface="Raleway"/>
            </a:endParaRPr>
          </a:p>
        </p:txBody>
      </p:sp>
      <p:sp>
        <p:nvSpPr>
          <p:cNvPr id="416" name="Google Shape;416;p26"/>
          <p:cNvSpPr txBox="1"/>
          <p:nvPr/>
        </p:nvSpPr>
        <p:spPr>
          <a:xfrm>
            <a:off x="15288000" y="91346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420" name="Shape 420"/>
        <p:cNvGrpSpPr/>
        <p:nvPr/>
      </p:nvGrpSpPr>
      <p:grpSpPr>
        <a:xfrm>
          <a:off x="0" y="0"/>
          <a:ext cx="0" cy="0"/>
          <a:chOff x="0" y="0"/>
          <a:chExt cx="0" cy="0"/>
        </a:xfrm>
      </p:grpSpPr>
      <p:grpSp>
        <p:nvGrpSpPr>
          <p:cNvPr id="421" name="Google Shape;421;p27"/>
          <p:cNvGrpSpPr/>
          <p:nvPr/>
        </p:nvGrpSpPr>
        <p:grpSpPr>
          <a:xfrm>
            <a:off x="0" y="776150"/>
            <a:ext cx="16428554" cy="9510872"/>
            <a:chOff x="0" y="-85725"/>
            <a:chExt cx="2541900" cy="1289400"/>
          </a:xfrm>
        </p:grpSpPr>
        <p:sp>
          <p:nvSpPr>
            <p:cNvPr id="422" name="Google Shape;422;p27"/>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423" name="Google Shape;423;p27"/>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p27"/>
          <p:cNvSpPr txBox="1"/>
          <p:nvPr/>
        </p:nvSpPr>
        <p:spPr>
          <a:xfrm>
            <a:off x="-1" y="0"/>
            <a:ext cx="13684200" cy="1897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1" lang="en-US" sz="6930">
                <a:solidFill>
                  <a:schemeClr val="lt1"/>
                </a:solidFill>
                <a:latin typeface="Raleway"/>
                <a:ea typeface="Raleway"/>
                <a:cs typeface="Raleway"/>
                <a:sym typeface="Raleway"/>
              </a:rPr>
              <a:t>5.</a:t>
            </a:r>
            <a:r>
              <a:rPr b="1" lang="en-US" sz="5400">
                <a:solidFill>
                  <a:schemeClr val="lt1"/>
                </a:solidFill>
                <a:latin typeface="Raleway"/>
                <a:ea typeface="Raleway"/>
                <a:cs typeface="Raleway"/>
                <a:sym typeface="Raleway"/>
              </a:rPr>
              <a:t>VPC &amp; Networking Implementation</a:t>
            </a:r>
            <a:endParaRPr sz="1700">
              <a:solidFill>
                <a:schemeClr val="lt1"/>
              </a:solidFill>
              <a:latin typeface="Raleway"/>
              <a:ea typeface="Raleway"/>
              <a:cs typeface="Raleway"/>
              <a:sym typeface="Raleway"/>
            </a:endParaRPr>
          </a:p>
          <a:p>
            <a:pPr indent="0" lvl="0" marL="0" rtl="0" algn="ctr">
              <a:spcBef>
                <a:spcPts val="0"/>
              </a:spcBef>
              <a:spcAft>
                <a:spcPts val="0"/>
              </a:spcAft>
              <a:buSzPts val="1100"/>
              <a:buNone/>
            </a:pPr>
            <a:r>
              <a:t/>
            </a:r>
            <a:endParaRPr b="1" sz="5400">
              <a:solidFill>
                <a:schemeClr val="lt1"/>
              </a:solidFill>
              <a:latin typeface="Raleway"/>
              <a:ea typeface="Raleway"/>
              <a:cs typeface="Raleway"/>
              <a:sym typeface="Raleway"/>
            </a:endParaRPr>
          </a:p>
        </p:txBody>
      </p:sp>
      <p:sp>
        <p:nvSpPr>
          <p:cNvPr id="425" name="Google Shape;425;p27"/>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426" name="Google Shape;426;p27"/>
          <p:cNvSpPr txBox="1"/>
          <p:nvPr/>
        </p:nvSpPr>
        <p:spPr>
          <a:xfrm>
            <a:off x="198850" y="1430650"/>
            <a:ext cx="12766200" cy="3966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SzPts val="1100"/>
              <a:buNone/>
            </a:pPr>
            <a:r>
              <a:rPr lang="en-US" sz="2577">
                <a:solidFill>
                  <a:schemeClr val="lt1"/>
                </a:solidFill>
                <a:latin typeface="Raleway"/>
                <a:ea typeface="Raleway"/>
                <a:cs typeface="Raleway"/>
                <a:sym typeface="Raleway"/>
              </a:rPr>
              <a:t>The screenshot below shows the VPC architecture used in our project:</a:t>
            </a:r>
            <a:endParaRPr sz="2577">
              <a:solidFill>
                <a:srgbClr val="FFFFFF"/>
              </a:solidFill>
              <a:latin typeface="Raleway"/>
              <a:ea typeface="Raleway"/>
              <a:cs typeface="Raleway"/>
              <a:sym typeface="Raleway"/>
            </a:endParaRPr>
          </a:p>
        </p:txBody>
      </p:sp>
      <p:pic>
        <p:nvPicPr>
          <p:cNvPr id="427" name="Google Shape;427;p27" title="vpc2.png"/>
          <p:cNvPicPr preferRelativeResize="0"/>
          <p:nvPr/>
        </p:nvPicPr>
        <p:blipFill>
          <a:blip r:embed="rId4">
            <a:alphaModFix/>
          </a:blip>
          <a:stretch>
            <a:fillRect/>
          </a:stretch>
        </p:blipFill>
        <p:spPr>
          <a:xfrm>
            <a:off x="263838" y="2010600"/>
            <a:ext cx="15900877" cy="7997875"/>
          </a:xfrm>
          <a:prstGeom prst="rect">
            <a:avLst/>
          </a:prstGeom>
          <a:noFill/>
          <a:ln>
            <a:noFill/>
          </a:ln>
        </p:spPr>
      </p:pic>
      <p:sp>
        <p:nvSpPr>
          <p:cNvPr id="428" name="Google Shape;428;p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9" name="Google Shape;429;p27"/>
          <p:cNvSpPr txBox="1"/>
          <p:nvPr/>
        </p:nvSpPr>
        <p:spPr>
          <a:xfrm>
            <a:off x="15288000" y="90630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433" name="Shape 433"/>
        <p:cNvGrpSpPr/>
        <p:nvPr/>
      </p:nvGrpSpPr>
      <p:grpSpPr>
        <a:xfrm>
          <a:off x="0" y="0"/>
          <a:ext cx="0" cy="0"/>
          <a:chOff x="0" y="0"/>
          <a:chExt cx="0" cy="0"/>
        </a:xfrm>
      </p:grpSpPr>
      <p:sp>
        <p:nvSpPr>
          <p:cNvPr id="434" name="Google Shape;434;p28"/>
          <p:cNvSpPr/>
          <p:nvPr/>
        </p:nvSpPr>
        <p:spPr>
          <a:xfrm>
            <a:off x="12168611" y="-3836768"/>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10000"/>
            </a:blip>
            <a:stretch>
              <a:fillRect b="0" l="0" r="0" t="0"/>
            </a:stretch>
          </a:blipFill>
          <a:ln>
            <a:noFill/>
          </a:ln>
        </p:spPr>
      </p:sp>
      <p:sp>
        <p:nvSpPr>
          <p:cNvPr id="435" name="Google Shape;435;p28"/>
          <p:cNvSpPr txBox="1"/>
          <p:nvPr/>
        </p:nvSpPr>
        <p:spPr>
          <a:xfrm>
            <a:off x="4572000" y="323825"/>
            <a:ext cx="12439200" cy="110820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rPr b="1" lang="en-US" sz="7200">
                <a:solidFill>
                  <a:schemeClr val="lt2"/>
                </a:solidFill>
                <a:latin typeface="Raleway"/>
                <a:ea typeface="Raleway"/>
                <a:cs typeface="Raleway"/>
                <a:sym typeface="Raleway"/>
              </a:rPr>
              <a:t>6.</a:t>
            </a:r>
            <a:r>
              <a:rPr b="1" lang="en-US" sz="7200">
                <a:solidFill>
                  <a:schemeClr val="lt2"/>
                </a:solidFill>
                <a:latin typeface="Raleway"/>
                <a:ea typeface="Raleway"/>
                <a:cs typeface="Raleway"/>
                <a:sym typeface="Raleway"/>
              </a:rPr>
              <a:t>Security Implementation</a:t>
            </a:r>
            <a:endParaRPr b="1" sz="7200">
              <a:solidFill>
                <a:schemeClr val="lt2"/>
              </a:solidFill>
              <a:latin typeface="Raleway"/>
              <a:ea typeface="Raleway"/>
              <a:cs typeface="Raleway"/>
              <a:sym typeface="Raleway"/>
            </a:endParaRPr>
          </a:p>
        </p:txBody>
      </p:sp>
      <p:sp>
        <p:nvSpPr>
          <p:cNvPr id="436" name="Google Shape;436;p28"/>
          <p:cNvSpPr/>
          <p:nvPr/>
        </p:nvSpPr>
        <p:spPr>
          <a:xfrm rot="5400000">
            <a:off x="174393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4">
              <a:alphaModFix/>
            </a:blip>
            <a:stretch>
              <a:fillRect b="0" l="0" r="0" t="0"/>
            </a:stretch>
          </a:blipFill>
          <a:ln>
            <a:noFill/>
          </a:ln>
        </p:spPr>
      </p:sp>
      <p:grpSp>
        <p:nvGrpSpPr>
          <p:cNvPr id="437" name="Google Shape;437;p28"/>
          <p:cNvGrpSpPr/>
          <p:nvPr/>
        </p:nvGrpSpPr>
        <p:grpSpPr>
          <a:xfrm>
            <a:off x="358075" y="3031088"/>
            <a:ext cx="7120327" cy="1242985"/>
            <a:chOff x="0" y="-85725"/>
            <a:chExt cx="1875300" cy="526800"/>
          </a:xfrm>
        </p:grpSpPr>
        <p:sp>
          <p:nvSpPr>
            <p:cNvPr id="438" name="Google Shape;438;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0" name="Google Shape;440;p28"/>
          <p:cNvGrpSpPr/>
          <p:nvPr/>
        </p:nvGrpSpPr>
        <p:grpSpPr>
          <a:xfrm>
            <a:off x="358075" y="5899526"/>
            <a:ext cx="7120327" cy="1242985"/>
            <a:chOff x="0" y="-85725"/>
            <a:chExt cx="1875300" cy="526800"/>
          </a:xfrm>
        </p:grpSpPr>
        <p:sp>
          <p:nvSpPr>
            <p:cNvPr id="441" name="Google Shape;441;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3" name="Google Shape;443;p28"/>
          <p:cNvGrpSpPr/>
          <p:nvPr/>
        </p:nvGrpSpPr>
        <p:grpSpPr>
          <a:xfrm>
            <a:off x="358075" y="1610076"/>
            <a:ext cx="7120327" cy="1242985"/>
            <a:chOff x="0" y="-85725"/>
            <a:chExt cx="1875300" cy="526800"/>
          </a:xfrm>
        </p:grpSpPr>
        <p:sp>
          <p:nvSpPr>
            <p:cNvPr id="444" name="Google Shape;444;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28"/>
          <p:cNvGrpSpPr/>
          <p:nvPr/>
        </p:nvGrpSpPr>
        <p:grpSpPr>
          <a:xfrm>
            <a:off x="358063" y="4452126"/>
            <a:ext cx="7120327" cy="1242985"/>
            <a:chOff x="0" y="-85725"/>
            <a:chExt cx="1875300" cy="526800"/>
          </a:xfrm>
        </p:grpSpPr>
        <p:sp>
          <p:nvSpPr>
            <p:cNvPr id="447" name="Google Shape;447;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28"/>
          <p:cNvGrpSpPr/>
          <p:nvPr/>
        </p:nvGrpSpPr>
        <p:grpSpPr>
          <a:xfrm>
            <a:off x="358075" y="7353538"/>
            <a:ext cx="7120327" cy="1242985"/>
            <a:chOff x="0" y="-85725"/>
            <a:chExt cx="1875300" cy="526800"/>
          </a:xfrm>
        </p:grpSpPr>
        <p:sp>
          <p:nvSpPr>
            <p:cNvPr id="450" name="Google Shape;450;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28"/>
          <p:cNvGrpSpPr/>
          <p:nvPr/>
        </p:nvGrpSpPr>
        <p:grpSpPr>
          <a:xfrm>
            <a:off x="10567750" y="4354151"/>
            <a:ext cx="7120327" cy="1242985"/>
            <a:chOff x="0" y="-85725"/>
            <a:chExt cx="1875300" cy="526800"/>
          </a:xfrm>
        </p:grpSpPr>
        <p:sp>
          <p:nvSpPr>
            <p:cNvPr id="453" name="Google Shape;453;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28"/>
          <p:cNvGrpSpPr/>
          <p:nvPr/>
        </p:nvGrpSpPr>
        <p:grpSpPr>
          <a:xfrm>
            <a:off x="10567750" y="7142488"/>
            <a:ext cx="7120327" cy="1242985"/>
            <a:chOff x="0" y="-85725"/>
            <a:chExt cx="1875300" cy="526800"/>
          </a:xfrm>
        </p:grpSpPr>
        <p:sp>
          <p:nvSpPr>
            <p:cNvPr id="456" name="Google Shape;456;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28"/>
          <p:cNvGrpSpPr/>
          <p:nvPr/>
        </p:nvGrpSpPr>
        <p:grpSpPr>
          <a:xfrm>
            <a:off x="10567750" y="2807501"/>
            <a:ext cx="7120327" cy="1242985"/>
            <a:chOff x="0" y="-85725"/>
            <a:chExt cx="1875300" cy="526800"/>
          </a:xfrm>
        </p:grpSpPr>
        <p:sp>
          <p:nvSpPr>
            <p:cNvPr id="459" name="Google Shape;459;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28"/>
          <p:cNvGrpSpPr/>
          <p:nvPr/>
        </p:nvGrpSpPr>
        <p:grpSpPr>
          <a:xfrm>
            <a:off x="10567738" y="5748326"/>
            <a:ext cx="7120327" cy="1242985"/>
            <a:chOff x="0" y="-85725"/>
            <a:chExt cx="1875300" cy="526800"/>
          </a:xfrm>
        </p:grpSpPr>
        <p:sp>
          <p:nvSpPr>
            <p:cNvPr id="462" name="Google Shape;462;p28"/>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4" name="Google Shape;464;p28"/>
          <p:cNvSpPr txBox="1"/>
          <p:nvPr/>
        </p:nvSpPr>
        <p:spPr>
          <a:xfrm>
            <a:off x="150550" y="917700"/>
            <a:ext cx="53787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b="1" lang="en-US" sz="3500">
                <a:solidFill>
                  <a:schemeClr val="dk1"/>
                </a:solidFill>
                <a:highlight>
                  <a:srgbClr val="DB9D88"/>
                </a:highlight>
                <a:latin typeface="Raleway"/>
                <a:ea typeface="Raleway"/>
                <a:cs typeface="Raleway"/>
                <a:sym typeface="Raleway"/>
              </a:rPr>
              <a:t>Implementation</a:t>
            </a:r>
            <a:endParaRPr b="1" sz="3500">
              <a:solidFill>
                <a:schemeClr val="dk1"/>
              </a:solidFill>
              <a:highlight>
                <a:srgbClr val="DB9D88"/>
              </a:highlight>
              <a:latin typeface="Raleway"/>
              <a:ea typeface="Raleway"/>
              <a:cs typeface="Raleway"/>
              <a:sym typeface="Raleway"/>
            </a:endParaRPr>
          </a:p>
        </p:txBody>
      </p:sp>
      <p:sp>
        <p:nvSpPr>
          <p:cNvPr id="465" name="Google Shape;465;p28"/>
          <p:cNvSpPr txBox="1"/>
          <p:nvPr/>
        </p:nvSpPr>
        <p:spPr>
          <a:xfrm>
            <a:off x="11403525" y="1869925"/>
            <a:ext cx="45816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en-US" sz="3500">
                <a:solidFill>
                  <a:schemeClr val="dk1"/>
                </a:solidFill>
                <a:highlight>
                  <a:srgbClr val="DB9D88"/>
                </a:highlight>
                <a:latin typeface="Raleway"/>
                <a:ea typeface="Raleway"/>
                <a:cs typeface="Raleway"/>
                <a:sym typeface="Raleway"/>
              </a:rPr>
              <a:t>•</a:t>
            </a:r>
            <a:r>
              <a:rPr b="1" lang="en-US" sz="3500">
                <a:solidFill>
                  <a:schemeClr val="dk1"/>
                </a:solidFill>
                <a:highlight>
                  <a:srgbClr val="DB9D88"/>
                </a:highlight>
                <a:latin typeface="Raleway"/>
                <a:ea typeface="Raleway"/>
                <a:cs typeface="Raleway"/>
                <a:sym typeface="Raleway"/>
              </a:rPr>
              <a:t>Results/Demo</a:t>
            </a:r>
            <a:endParaRPr b="1" sz="3500">
              <a:solidFill>
                <a:schemeClr val="lt1"/>
              </a:solidFill>
              <a:highlight>
                <a:srgbClr val="DB9D88"/>
              </a:highlight>
              <a:latin typeface="Raleway"/>
              <a:ea typeface="Raleway"/>
              <a:cs typeface="Raleway"/>
              <a:sym typeface="Raleway"/>
            </a:endParaRPr>
          </a:p>
        </p:txBody>
      </p:sp>
      <p:sp>
        <p:nvSpPr>
          <p:cNvPr id="466" name="Google Shape;466;p28"/>
          <p:cNvSpPr txBox="1"/>
          <p:nvPr/>
        </p:nvSpPr>
        <p:spPr>
          <a:xfrm>
            <a:off x="692525" y="2012800"/>
            <a:ext cx="6582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Layered security group approach</a:t>
            </a:r>
            <a:endParaRPr b="1" sz="3000">
              <a:solidFill>
                <a:srgbClr val="EFEFEF"/>
              </a:solidFill>
              <a:latin typeface="Raleway"/>
              <a:ea typeface="Raleway"/>
              <a:cs typeface="Raleway"/>
              <a:sym typeface="Raleway"/>
            </a:endParaRPr>
          </a:p>
        </p:txBody>
      </p:sp>
      <p:sp>
        <p:nvSpPr>
          <p:cNvPr id="467" name="Google Shape;467;p28"/>
          <p:cNvSpPr txBox="1"/>
          <p:nvPr/>
        </p:nvSpPr>
        <p:spPr>
          <a:xfrm>
            <a:off x="852775" y="3329325"/>
            <a:ext cx="64218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Sensitive data stored in AWS SSM</a:t>
            </a:r>
            <a:endParaRPr b="1" sz="3000">
              <a:solidFill>
                <a:srgbClr val="EFEFEF"/>
              </a:solidFill>
              <a:latin typeface="Raleway"/>
              <a:ea typeface="Raleway"/>
              <a:cs typeface="Raleway"/>
              <a:sym typeface="Raleway"/>
            </a:endParaRPr>
          </a:p>
        </p:txBody>
      </p:sp>
      <p:sp>
        <p:nvSpPr>
          <p:cNvPr id="468" name="Google Shape;468;p28"/>
          <p:cNvSpPr txBox="1"/>
          <p:nvPr/>
        </p:nvSpPr>
        <p:spPr>
          <a:xfrm>
            <a:off x="852775" y="4763538"/>
            <a:ext cx="5705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Private subnets for database</a:t>
            </a:r>
            <a:endParaRPr b="1" sz="3000">
              <a:solidFill>
                <a:srgbClr val="EFEFEF"/>
              </a:solidFill>
              <a:latin typeface="Raleway"/>
              <a:ea typeface="Raleway"/>
              <a:cs typeface="Raleway"/>
              <a:sym typeface="Raleway"/>
            </a:endParaRPr>
          </a:p>
        </p:txBody>
      </p:sp>
      <p:sp>
        <p:nvSpPr>
          <p:cNvPr id="469" name="Google Shape;469;p28"/>
          <p:cNvSpPr txBox="1"/>
          <p:nvPr/>
        </p:nvSpPr>
        <p:spPr>
          <a:xfrm>
            <a:off x="852775" y="6171400"/>
            <a:ext cx="5705700" cy="122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IAM roles for EC2 instances</a:t>
            </a:r>
            <a:endParaRPr b="1" sz="3000">
              <a:solidFill>
                <a:srgbClr val="EFEFEF"/>
              </a:solidFill>
              <a:latin typeface="Raleway"/>
              <a:ea typeface="Raleway"/>
              <a:cs typeface="Raleway"/>
              <a:sym typeface="Raleway"/>
            </a:endParaRPr>
          </a:p>
          <a:p>
            <a:pPr indent="0" lvl="0" marL="0" rtl="0" algn="l">
              <a:lnSpc>
                <a:spcPct val="115000"/>
              </a:lnSpc>
              <a:spcBef>
                <a:spcPts val="400"/>
              </a:spcBef>
              <a:spcAft>
                <a:spcPts val="0"/>
              </a:spcAft>
              <a:buNone/>
            </a:pPr>
            <a:r>
              <a:t/>
            </a:r>
            <a:endParaRPr b="1" sz="3000">
              <a:solidFill>
                <a:srgbClr val="EFEFEF"/>
              </a:solidFill>
              <a:latin typeface="Calibri"/>
              <a:ea typeface="Calibri"/>
              <a:cs typeface="Calibri"/>
              <a:sym typeface="Calibri"/>
            </a:endParaRPr>
          </a:p>
        </p:txBody>
      </p:sp>
      <p:sp>
        <p:nvSpPr>
          <p:cNvPr id="470" name="Google Shape;470;p28"/>
          <p:cNvSpPr txBox="1"/>
          <p:nvPr/>
        </p:nvSpPr>
        <p:spPr>
          <a:xfrm>
            <a:off x="1079425" y="7780650"/>
            <a:ext cx="6194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S3 policies for media storage</a:t>
            </a:r>
            <a:endParaRPr b="1" sz="3000">
              <a:solidFill>
                <a:srgbClr val="EFEFEF"/>
              </a:solidFill>
              <a:latin typeface="Raleway"/>
              <a:ea typeface="Raleway"/>
              <a:cs typeface="Raleway"/>
              <a:sym typeface="Raleway"/>
            </a:endParaRPr>
          </a:p>
        </p:txBody>
      </p:sp>
      <p:sp>
        <p:nvSpPr>
          <p:cNvPr id="471" name="Google Shape;471;p28"/>
          <p:cNvSpPr txBox="1"/>
          <p:nvPr/>
        </p:nvSpPr>
        <p:spPr>
          <a:xfrm>
            <a:off x="10997475" y="3150450"/>
            <a:ext cx="6835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No direct public access to instances</a:t>
            </a:r>
            <a:endParaRPr b="1" sz="3000">
              <a:solidFill>
                <a:srgbClr val="EFEFEF"/>
              </a:solidFill>
              <a:latin typeface="Raleway"/>
              <a:ea typeface="Raleway"/>
              <a:cs typeface="Raleway"/>
              <a:sym typeface="Raleway"/>
            </a:endParaRPr>
          </a:p>
        </p:txBody>
      </p:sp>
      <p:sp>
        <p:nvSpPr>
          <p:cNvPr id="472" name="Google Shape;472;p28"/>
          <p:cNvSpPr txBox="1"/>
          <p:nvPr/>
        </p:nvSpPr>
        <p:spPr>
          <a:xfrm>
            <a:off x="10997463" y="4750363"/>
            <a:ext cx="5705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DB credentials never exposed</a:t>
            </a:r>
            <a:endParaRPr b="1" sz="3000">
              <a:solidFill>
                <a:srgbClr val="EFEFEF"/>
              </a:solidFill>
              <a:latin typeface="Raleway"/>
              <a:ea typeface="Raleway"/>
              <a:cs typeface="Raleway"/>
              <a:sym typeface="Raleway"/>
            </a:endParaRPr>
          </a:p>
        </p:txBody>
      </p:sp>
      <p:sp>
        <p:nvSpPr>
          <p:cNvPr id="473" name="Google Shape;473;p28"/>
          <p:cNvSpPr txBox="1"/>
          <p:nvPr/>
        </p:nvSpPr>
        <p:spPr>
          <a:xfrm>
            <a:off x="10925025" y="6154325"/>
            <a:ext cx="6835500" cy="122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Clr>
                <a:schemeClr val="dk1"/>
              </a:buClr>
              <a:buSzPts val="1100"/>
              <a:buFont typeface="Arial"/>
              <a:buNone/>
            </a:pPr>
            <a:r>
              <a:rPr b="1" lang="en-US" sz="3000">
                <a:solidFill>
                  <a:srgbClr val="EFEFEF"/>
                </a:solidFill>
                <a:latin typeface="Raleway"/>
                <a:ea typeface="Raleway"/>
                <a:cs typeface="Raleway"/>
                <a:sym typeface="Raleway"/>
              </a:rPr>
              <a:t>Principle of least privilege applied</a:t>
            </a:r>
            <a:endParaRPr b="1" sz="3000">
              <a:solidFill>
                <a:srgbClr val="EFEFEF"/>
              </a:solidFill>
              <a:latin typeface="Raleway"/>
              <a:ea typeface="Raleway"/>
              <a:cs typeface="Raleway"/>
              <a:sym typeface="Raleway"/>
            </a:endParaRPr>
          </a:p>
          <a:p>
            <a:pPr indent="0" lvl="0" marL="0" rtl="0" algn="l">
              <a:lnSpc>
                <a:spcPct val="115000"/>
              </a:lnSpc>
              <a:spcBef>
                <a:spcPts val="400"/>
              </a:spcBef>
              <a:spcAft>
                <a:spcPts val="0"/>
              </a:spcAft>
              <a:buNone/>
            </a:pPr>
            <a:r>
              <a:t/>
            </a:r>
            <a:endParaRPr b="1" sz="3000">
              <a:solidFill>
                <a:srgbClr val="EFEFEF"/>
              </a:solidFill>
              <a:latin typeface="Calibri"/>
              <a:ea typeface="Calibri"/>
              <a:cs typeface="Calibri"/>
              <a:sym typeface="Calibri"/>
            </a:endParaRPr>
          </a:p>
        </p:txBody>
      </p:sp>
      <p:sp>
        <p:nvSpPr>
          <p:cNvPr id="474" name="Google Shape;474;p28"/>
          <p:cNvSpPr txBox="1"/>
          <p:nvPr/>
        </p:nvSpPr>
        <p:spPr>
          <a:xfrm>
            <a:off x="10609575" y="7554025"/>
            <a:ext cx="71202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US" sz="3000">
                <a:solidFill>
                  <a:srgbClr val="EFEFEF"/>
                </a:solidFill>
                <a:latin typeface="Raleway"/>
                <a:ea typeface="Raleway"/>
                <a:cs typeface="Raleway"/>
                <a:sym typeface="Raleway"/>
              </a:rPr>
              <a:t>Secure access between components</a:t>
            </a:r>
            <a:endParaRPr b="1" sz="3000">
              <a:solidFill>
                <a:srgbClr val="EFEFEF"/>
              </a:solidFill>
              <a:latin typeface="Raleway"/>
              <a:ea typeface="Raleway"/>
              <a:cs typeface="Raleway"/>
              <a:sym typeface="Raleway"/>
            </a:endParaRPr>
          </a:p>
        </p:txBody>
      </p:sp>
      <p:sp>
        <p:nvSpPr>
          <p:cNvPr id="475" name="Google Shape;475;p2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6" name="Google Shape;476;p28"/>
          <p:cNvSpPr txBox="1"/>
          <p:nvPr/>
        </p:nvSpPr>
        <p:spPr>
          <a:xfrm>
            <a:off x="15334100" y="9065800"/>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480" name="Shape 480"/>
        <p:cNvGrpSpPr/>
        <p:nvPr/>
      </p:nvGrpSpPr>
      <p:grpSpPr>
        <a:xfrm>
          <a:off x="0" y="0"/>
          <a:ext cx="0" cy="0"/>
          <a:chOff x="0" y="0"/>
          <a:chExt cx="0" cy="0"/>
        </a:xfrm>
      </p:grpSpPr>
      <p:sp>
        <p:nvSpPr>
          <p:cNvPr id="481" name="Google Shape;481;p29"/>
          <p:cNvSpPr txBox="1"/>
          <p:nvPr/>
        </p:nvSpPr>
        <p:spPr>
          <a:xfrm>
            <a:off x="4572000" y="323825"/>
            <a:ext cx="12786600" cy="1108200"/>
          </a:xfrm>
          <a:prstGeom prst="rect">
            <a:avLst/>
          </a:prstGeom>
          <a:noFill/>
          <a:ln>
            <a:noFill/>
          </a:ln>
        </p:spPr>
        <p:txBody>
          <a:bodyPr anchorCtr="0" anchor="t" bIns="0" lIns="0" spcFirstLastPara="1" rIns="0" wrap="square" tIns="0">
            <a:spAutoFit/>
          </a:bodyPr>
          <a:lstStyle/>
          <a:p>
            <a:pPr indent="0" lvl="0" marL="0" rtl="0" algn="l">
              <a:lnSpc>
                <a:spcPct val="140028"/>
              </a:lnSpc>
              <a:spcBef>
                <a:spcPts val="0"/>
              </a:spcBef>
              <a:spcAft>
                <a:spcPts val="0"/>
              </a:spcAft>
              <a:buClr>
                <a:schemeClr val="dk1"/>
              </a:buClr>
              <a:buFont typeface="Arial"/>
              <a:buNone/>
            </a:pPr>
            <a:r>
              <a:rPr b="1" lang="en-US" sz="7200">
                <a:solidFill>
                  <a:schemeClr val="lt2"/>
                </a:solidFill>
                <a:latin typeface="Raleway"/>
                <a:ea typeface="Raleway"/>
                <a:cs typeface="Raleway"/>
                <a:sym typeface="Raleway"/>
              </a:rPr>
              <a:t>6</a:t>
            </a:r>
            <a:r>
              <a:rPr b="1" lang="en-US" sz="7200">
                <a:solidFill>
                  <a:schemeClr val="lt2"/>
                </a:solidFill>
                <a:latin typeface="Raleway"/>
                <a:ea typeface="Raleway"/>
                <a:cs typeface="Raleway"/>
                <a:sym typeface="Raleway"/>
              </a:rPr>
              <a:t>.Security Implementation</a:t>
            </a:r>
            <a:endParaRPr b="1" sz="7200">
              <a:solidFill>
                <a:schemeClr val="lt2"/>
              </a:solidFill>
              <a:latin typeface="Raleway"/>
              <a:ea typeface="Raleway"/>
              <a:cs typeface="Raleway"/>
              <a:sym typeface="Raleway"/>
            </a:endParaRPr>
          </a:p>
        </p:txBody>
      </p:sp>
      <p:sp>
        <p:nvSpPr>
          <p:cNvPr id="482" name="Google Shape;482;p29"/>
          <p:cNvSpPr/>
          <p:nvPr/>
        </p:nvSpPr>
        <p:spPr>
          <a:xfrm rot="5400000">
            <a:off x="174393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3">
              <a:alphaModFix/>
            </a:blip>
            <a:stretch>
              <a:fillRect b="0" l="0" r="0" t="0"/>
            </a:stretch>
          </a:blipFill>
          <a:ln>
            <a:noFill/>
          </a:ln>
        </p:spPr>
      </p:sp>
      <p:grpSp>
        <p:nvGrpSpPr>
          <p:cNvPr id="483" name="Google Shape;483;p29"/>
          <p:cNvGrpSpPr/>
          <p:nvPr/>
        </p:nvGrpSpPr>
        <p:grpSpPr>
          <a:xfrm>
            <a:off x="11784849" y="1019476"/>
            <a:ext cx="5434807" cy="3230706"/>
            <a:chOff x="0" y="-85725"/>
            <a:chExt cx="1875300" cy="526800"/>
          </a:xfrm>
        </p:grpSpPr>
        <p:sp>
          <p:nvSpPr>
            <p:cNvPr id="484" name="Google Shape;484;p29"/>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Clr>
                  <a:srgbClr val="000000"/>
                </a:buClr>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6" name="Google Shape;486;p29"/>
          <p:cNvSpPr/>
          <p:nvPr/>
        </p:nvSpPr>
        <p:spPr>
          <a:xfrm>
            <a:off x="14609261" y="-5183730"/>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4">
              <a:alphaModFix amt="10000"/>
            </a:blip>
            <a:stretch>
              <a:fillRect b="0" l="0" r="0" t="0"/>
            </a:stretch>
          </a:blipFill>
          <a:ln>
            <a:noFill/>
          </a:ln>
        </p:spPr>
      </p:sp>
      <p:pic>
        <p:nvPicPr>
          <p:cNvPr id="487" name="Google Shape;487;p29"/>
          <p:cNvPicPr preferRelativeResize="0"/>
          <p:nvPr/>
        </p:nvPicPr>
        <p:blipFill>
          <a:blip r:embed="rId5">
            <a:alphaModFix/>
          </a:blip>
          <a:stretch>
            <a:fillRect/>
          </a:stretch>
        </p:blipFill>
        <p:spPr>
          <a:xfrm>
            <a:off x="0" y="1662737"/>
            <a:ext cx="11583668" cy="3230700"/>
          </a:xfrm>
          <a:prstGeom prst="rect">
            <a:avLst/>
          </a:prstGeom>
          <a:noFill/>
          <a:ln>
            <a:noFill/>
          </a:ln>
        </p:spPr>
      </p:pic>
      <p:sp>
        <p:nvSpPr>
          <p:cNvPr id="488" name="Google Shape;488;p29"/>
          <p:cNvSpPr txBox="1"/>
          <p:nvPr/>
        </p:nvSpPr>
        <p:spPr>
          <a:xfrm>
            <a:off x="11901850" y="1833250"/>
            <a:ext cx="53178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Raleway"/>
                <a:ea typeface="Raleway"/>
                <a:cs typeface="Raleway"/>
                <a:sym typeface="Raleway"/>
              </a:rPr>
              <a:t>we adopted a layered security group approach. This means that instead of a single firewall, we meticulously designed and configured specific Security Groups for each component of our architecture – from our  (ALB) to our EC2 instances and RDS databases. This creates multiple, successive defensive perimeters.</a:t>
            </a:r>
            <a:endParaRPr sz="1700">
              <a:solidFill>
                <a:schemeClr val="dk1"/>
              </a:solidFill>
              <a:latin typeface="Raleway"/>
              <a:ea typeface="Raleway"/>
              <a:cs typeface="Raleway"/>
              <a:sym typeface="Raleway"/>
            </a:endParaRPr>
          </a:p>
          <a:p>
            <a:pPr indent="0" lvl="0" marL="0" rtl="0" algn="l">
              <a:spcBef>
                <a:spcPts val="0"/>
              </a:spcBef>
              <a:spcAft>
                <a:spcPts val="0"/>
              </a:spcAft>
              <a:buNone/>
            </a:pPr>
            <a:r>
              <a:t/>
            </a:r>
            <a:endParaRPr sz="1900">
              <a:solidFill>
                <a:schemeClr val="dk1"/>
              </a:solidFill>
              <a:latin typeface="Raleway"/>
              <a:ea typeface="Raleway"/>
              <a:cs typeface="Raleway"/>
              <a:sym typeface="Raleway"/>
            </a:endParaRPr>
          </a:p>
        </p:txBody>
      </p:sp>
      <p:grpSp>
        <p:nvGrpSpPr>
          <p:cNvPr id="489" name="Google Shape;489;p29"/>
          <p:cNvGrpSpPr/>
          <p:nvPr/>
        </p:nvGrpSpPr>
        <p:grpSpPr>
          <a:xfrm>
            <a:off x="12318211" y="5628424"/>
            <a:ext cx="5173578" cy="3434631"/>
            <a:chOff x="0" y="-85725"/>
            <a:chExt cx="1875300" cy="526800"/>
          </a:xfrm>
        </p:grpSpPr>
        <p:sp>
          <p:nvSpPr>
            <p:cNvPr id="490" name="Google Shape;490;p29"/>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2" name="Google Shape;492;p29"/>
          <p:cNvSpPr txBox="1"/>
          <p:nvPr/>
        </p:nvSpPr>
        <p:spPr>
          <a:xfrm>
            <a:off x="12486338" y="6508788"/>
            <a:ext cx="51735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Raleway"/>
                <a:ea typeface="Raleway"/>
                <a:cs typeface="Raleway"/>
                <a:sym typeface="Raleway"/>
              </a:rPr>
              <a:t>to protect our most critical information,  we explicitly avoided hardcoding them or storing them in configuration files. Instead, all sensitive data is securely stored in AWS Systems Manager Parameter Store (SSM). This ensures that these secrets are encrypted at rest and in transit.</a:t>
            </a:r>
            <a:endParaRPr>
              <a:latin typeface="Raleway"/>
              <a:ea typeface="Raleway"/>
              <a:cs typeface="Raleway"/>
              <a:sym typeface="Raleway"/>
            </a:endParaRPr>
          </a:p>
        </p:txBody>
      </p:sp>
      <p:pic>
        <p:nvPicPr>
          <p:cNvPr id="493" name="Google Shape;493;p29"/>
          <p:cNvPicPr preferRelativeResize="0"/>
          <p:nvPr/>
        </p:nvPicPr>
        <p:blipFill>
          <a:blip r:embed="rId6">
            <a:alphaModFix/>
          </a:blip>
          <a:stretch>
            <a:fillRect/>
          </a:stretch>
        </p:blipFill>
        <p:spPr>
          <a:xfrm>
            <a:off x="140075" y="6226312"/>
            <a:ext cx="10753725" cy="2581275"/>
          </a:xfrm>
          <a:prstGeom prst="rect">
            <a:avLst/>
          </a:prstGeom>
          <a:noFill/>
          <a:ln>
            <a:noFill/>
          </a:ln>
        </p:spPr>
      </p:pic>
      <p:sp>
        <p:nvSpPr>
          <p:cNvPr id="494" name="Google Shape;494;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5" name="Google Shape;495;p29"/>
          <p:cNvSpPr txBox="1"/>
          <p:nvPr/>
        </p:nvSpPr>
        <p:spPr>
          <a:xfrm>
            <a:off x="15288000" y="9063050"/>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499" name="Shape 499"/>
        <p:cNvGrpSpPr/>
        <p:nvPr/>
      </p:nvGrpSpPr>
      <p:grpSpPr>
        <a:xfrm>
          <a:off x="0" y="0"/>
          <a:ext cx="0" cy="0"/>
          <a:chOff x="0" y="0"/>
          <a:chExt cx="0" cy="0"/>
        </a:xfrm>
      </p:grpSpPr>
      <p:sp>
        <p:nvSpPr>
          <p:cNvPr id="500" name="Google Shape;500;p30"/>
          <p:cNvSpPr txBox="1"/>
          <p:nvPr/>
        </p:nvSpPr>
        <p:spPr>
          <a:xfrm>
            <a:off x="4572000" y="323825"/>
            <a:ext cx="12756600" cy="1108200"/>
          </a:xfrm>
          <a:prstGeom prst="rect">
            <a:avLst/>
          </a:prstGeom>
          <a:noFill/>
          <a:ln>
            <a:noFill/>
          </a:ln>
        </p:spPr>
        <p:txBody>
          <a:bodyPr anchorCtr="0" anchor="t" bIns="0" lIns="0" spcFirstLastPara="1" rIns="0" wrap="square" tIns="0">
            <a:spAutoFit/>
          </a:bodyPr>
          <a:lstStyle/>
          <a:p>
            <a:pPr indent="0" lvl="0" marL="0" rtl="0" algn="l">
              <a:lnSpc>
                <a:spcPct val="140028"/>
              </a:lnSpc>
              <a:spcBef>
                <a:spcPts val="0"/>
              </a:spcBef>
              <a:spcAft>
                <a:spcPts val="0"/>
              </a:spcAft>
              <a:buClr>
                <a:schemeClr val="dk1"/>
              </a:buClr>
              <a:buFont typeface="Arial"/>
              <a:buNone/>
            </a:pPr>
            <a:r>
              <a:rPr b="1" lang="en-US" sz="7200">
                <a:solidFill>
                  <a:schemeClr val="lt2"/>
                </a:solidFill>
                <a:latin typeface="Raleway"/>
                <a:ea typeface="Raleway"/>
                <a:cs typeface="Raleway"/>
                <a:sym typeface="Raleway"/>
              </a:rPr>
              <a:t>6</a:t>
            </a:r>
            <a:r>
              <a:rPr b="1" lang="en-US" sz="7200">
                <a:solidFill>
                  <a:schemeClr val="lt2"/>
                </a:solidFill>
                <a:latin typeface="Raleway"/>
                <a:ea typeface="Raleway"/>
                <a:cs typeface="Raleway"/>
                <a:sym typeface="Raleway"/>
              </a:rPr>
              <a:t>.Security Implementation</a:t>
            </a:r>
            <a:endParaRPr b="1" sz="7200">
              <a:solidFill>
                <a:schemeClr val="lt2"/>
              </a:solidFill>
              <a:latin typeface="Raleway"/>
              <a:ea typeface="Raleway"/>
              <a:cs typeface="Raleway"/>
              <a:sym typeface="Raleway"/>
            </a:endParaRPr>
          </a:p>
        </p:txBody>
      </p:sp>
      <p:sp>
        <p:nvSpPr>
          <p:cNvPr id="501" name="Google Shape;501;p30"/>
          <p:cNvSpPr/>
          <p:nvPr/>
        </p:nvSpPr>
        <p:spPr>
          <a:xfrm rot="5400000">
            <a:off x="174393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3">
              <a:alphaModFix/>
            </a:blip>
            <a:stretch>
              <a:fillRect b="0" l="0" r="0" t="0"/>
            </a:stretch>
          </a:blipFill>
          <a:ln>
            <a:noFill/>
          </a:ln>
        </p:spPr>
      </p:sp>
      <p:grpSp>
        <p:nvGrpSpPr>
          <p:cNvPr id="502" name="Google Shape;502;p30"/>
          <p:cNvGrpSpPr/>
          <p:nvPr/>
        </p:nvGrpSpPr>
        <p:grpSpPr>
          <a:xfrm>
            <a:off x="10948100" y="2487098"/>
            <a:ext cx="7395808" cy="3890787"/>
            <a:chOff x="0" y="-85725"/>
            <a:chExt cx="1875300" cy="526800"/>
          </a:xfrm>
        </p:grpSpPr>
        <p:sp>
          <p:nvSpPr>
            <p:cNvPr id="503" name="Google Shape;503;p30"/>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5" name="Google Shape;505;p30"/>
          <p:cNvSpPr/>
          <p:nvPr/>
        </p:nvSpPr>
        <p:spPr>
          <a:xfrm>
            <a:off x="14553236" y="-5519905"/>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4">
              <a:alphaModFix amt="10000"/>
            </a:blip>
            <a:stretch>
              <a:fillRect b="0" l="0" r="0" t="0"/>
            </a:stretch>
          </a:blipFill>
          <a:ln>
            <a:noFill/>
          </a:ln>
        </p:spPr>
      </p:sp>
      <p:sp>
        <p:nvSpPr>
          <p:cNvPr id="506" name="Google Shape;506;p30"/>
          <p:cNvSpPr txBox="1"/>
          <p:nvPr/>
        </p:nvSpPr>
        <p:spPr>
          <a:xfrm>
            <a:off x="11074875" y="3428988"/>
            <a:ext cx="7536000" cy="27345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1800">
                <a:solidFill>
                  <a:schemeClr val="dk1"/>
                </a:solidFill>
                <a:latin typeface="Raleway"/>
                <a:ea typeface="Raleway"/>
                <a:cs typeface="Raleway"/>
                <a:sym typeface="Raleway"/>
              </a:rPr>
              <a:t>Sensitive data stored in AWS SSM:</a:t>
            </a:r>
            <a:endParaRPr b="1" sz="1800">
              <a:solidFill>
                <a:schemeClr val="dk1"/>
              </a:solidFill>
              <a:latin typeface="Raleway"/>
              <a:ea typeface="Raleway"/>
              <a:cs typeface="Raleway"/>
              <a:sym typeface="Raleway"/>
            </a:endParaRPr>
          </a:p>
          <a:p>
            <a:pPr indent="0" lvl="0" marL="0" rtl="0" algn="l">
              <a:spcBef>
                <a:spcPts val="0"/>
              </a:spcBef>
              <a:spcAft>
                <a:spcPts val="0"/>
              </a:spcAft>
              <a:buNone/>
            </a:pPr>
            <a:r>
              <a:rPr b="1" lang="en-US" sz="1800">
                <a:solidFill>
                  <a:schemeClr val="dk1"/>
                </a:solidFill>
                <a:latin typeface="Raleway"/>
                <a:ea typeface="Raleway"/>
                <a:cs typeface="Raleway"/>
                <a:sym typeface="Raleway"/>
              </a:rPr>
              <a:t>To protect our most critical information, such as database passwords and API keys, we explicitly avoided storing them directly in the application code or configuration files. Instead, we leveraged AWS Systems Manager Parameter Store (SSM).  As you can see on this screen , we created dedicated parameters for /capstone/password, /capstone/username, and /capstone/token. This service enables us to securely store these values, encrypted, and retrieve them securely .  significantly enhances our credential security.</a:t>
            </a:r>
            <a:endParaRPr sz="1900">
              <a:solidFill>
                <a:schemeClr val="dk1"/>
              </a:solidFill>
              <a:latin typeface="Raleway"/>
              <a:ea typeface="Raleway"/>
              <a:cs typeface="Raleway"/>
              <a:sym typeface="Raleway"/>
            </a:endParaRPr>
          </a:p>
        </p:txBody>
      </p:sp>
      <p:sp>
        <p:nvSpPr>
          <p:cNvPr id="507" name="Google Shape;507;p30"/>
          <p:cNvSpPr/>
          <p:nvPr/>
        </p:nvSpPr>
        <p:spPr>
          <a:xfrm>
            <a:off x="11303075" y="6780446"/>
            <a:ext cx="6826048" cy="2874857"/>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Raleway"/>
                <a:ea typeface="Raleway"/>
                <a:cs typeface="Raleway"/>
                <a:sym typeface="Raleway"/>
              </a:rPr>
              <a:t>Private subnets for database:</a:t>
            </a:r>
            <a:endParaRPr b="1" sz="19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US" sz="1900">
                <a:solidFill>
                  <a:schemeClr val="dk1"/>
                </a:solidFill>
                <a:latin typeface="Raleway"/>
                <a:ea typeface="Raleway"/>
                <a:cs typeface="Raleway"/>
                <a:sym typeface="Raleway"/>
              </a:rPr>
              <a:t>A crucial security measure for our database was placing it entirely within private subnets. This design prevents any direct public internet access to our RDS instance. Communication with the database is strictly limited to authorized components within our Virtual Private Cloud (VPC), significantly enhancing data isolation and protection.</a:t>
            </a:r>
            <a:endParaRPr b="1" sz="1900">
              <a:solidFill>
                <a:schemeClr val="dk1"/>
              </a:solidFill>
              <a:latin typeface="Raleway"/>
              <a:ea typeface="Raleway"/>
              <a:cs typeface="Raleway"/>
              <a:sym typeface="Raleway"/>
            </a:endParaRPr>
          </a:p>
        </p:txBody>
      </p:sp>
      <p:pic>
        <p:nvPicPr>
          <p:cNvPr id="508" name="Google Shape;508;p30"/>
          <p:cNvPicPr preferRelativeResize="0"/>
          <p:nvPr/>
        </p:nvPicPr>
        <p:blipFill>
          <a:blip r:embed="rId5">
            <a:alphaModFix/>
          </a:blip>
          <a:stretch>
            <a:fillRect/>
          </a:stretch>
        </p:blipFill>
        <p:spPr>
          <a:xfrm>
            <a:off x="152400" y="5797150"/>
            <a:ext cx="10922473" cy="3679990"/>
          </a:xfrm>
          <a:prstGeom prst="rect">
            <a:avLst/>
          </a:prstGeom>
          <a:noFill/>
          <a:ln>
            <a:noFill/>
          </a:ln>
        </p:spPr>
      </p:pic>
      <p:pic>
        <p:nvPicPr>
          <p:cNvPr id="509" name="Google Shape;509;p30"/>
          <p:cNvPicPr preferRelativeResize="0"/>
          <p:nvPr/>
        </p:nvPicPr>
        <p:blipFill>
          <a:blip r:embed="rId6">
            <a:alphaModFix/>
          </a:blip>
          <a:stretch>
            <a:fillRect/>
          </a:stretch>
        </p:blipFill>
        <p:spPr>
          <a:xfrm>
            <a:off x="152400" y="1558075"/>
            <a:ext cx="10922475" cy="3026371"/>
          </a:xfrm>
          <a:prstGeom prst="rect">
            <a:avLst/>
          </a:prstGeom>
          <a:noFill/>
          <a:ln>
            <a:noFill/>
          </a:ln>
        </p:spPr>
      </p:pic>
      <p:sp>
        <p:nvSpPr>
          <p:cNvPr id="510" name="Google Shape;510;p3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1" name="Google Shape;511;p30"/>
          <p:cNvSpPr txBox="1"/>
          <p:nvPr/>
        </p:nvSpPr>
        <p:spPr>
          <a:xfrm>
            <a:off x="16005446" y="9477138"/>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17</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515" name="Shape 515"/>
        <p:cNvGrpSpPr/>
        <p:nvPr/>
      </p:nvGrpSpPr>
      <p:grpSpPr>
        <a:xfrm>
          <a:off x="0" y="0"/>
          <a:ext cx="0" cy="0"/>
          <a:chOff x="0" y="0"/>
          <a:chExt cx="0" cy="0"/>
        </a:xfrm>
      </p:grpSpPr>
      <p:sp>
        <p:nvSpPr>
          <p:cNvPr id="516" name="Google Shape;516;p31"/>
          <p:cNvSpPr/>
          <p:nvPr/>
        </p:nvSpPr>
        <p:spPr>
          <a:xfrm>
            <a:off x="693275" y="1820400"/>
            <a:ext cx="16905300" cy="7657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7" name="Google Shape;517;p31"/>
          <p:cNvSpPr txBox="1"/>
          <p:nvPr/>
        </p:nvSpPr>
        <p:spPr>
          <a:xfrm>
            <a:off x="693279" y="590400"/>
            <a:ext cx="12394200" cy="107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000">
                <a:solidFill>
                  <a:srgbClr val="FFFFFF"/>
                </a:solidFill>
                <a:latin typeface="Raleway"/>
                <a:ea typeface="Raleway"/>
                <a:cs typeface="Raleway"/>
                <a:sym typeface="Raleway"/>
              </a:rPr>
              <a:t>7.Infrastructure as Code</a:t>
            </a:r>
            <a:endParaRPr b="1" sz="7000">
              <a:latin typeface="Raleway"/>
              <a:ea typeface="Raleway"/>
              <a:cs typeface="Raleway"/>
              <a:sym typeface="Raleway"/>
            </a:endParaRPr>
          </a:p>
        </p:txBody>
      </p:sp>
      <p:sp>
        <p:nvSpPr>
          <p:cNvPr id="518" name="Google Shape;518;p31"/>
          <p:cNvSpPr txBox="1"/>
          <p:nvPr/>
        </p:nvSpPr>
        <p:spPr>
          <a:xfrm>
            <a:off x="1372050" y="2097775"/>
            <a:ext cx="15677700" cy="61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500">
                <a:solidFill>
                  <a:srgbClr val="B6758E"/>
                </a:solidFill>
                <a:latin typeface="Raleway ExtraBold"/>
                <a:ea typeface="Raleway ExtraBold"/>
                <a:cs typeface="Raleway ExtraBold"/>
                <a:sym typeface="Raleway ExtraBold"/>
              </a:rPr>
              <a:t>I</a:t>
            </a:r>
            <a:r>
              <a:rPr lang="en-US" sz="3500">
                <a:solidFill>
                  <a:srgbClr val="B6758E"/>
                </a:solidFill>
                <a:latin typeface="Raleway ExtraBold"/>
                <a:ea typeface="Raleway ExtraBold"/>
                <a:cs typeface="Raleway ExtraBold"/>
                <a:sym typeface="Raleway ExtraBold"/>
              </a:rPr>
              <a:t>mplementation </a:t>
            </a:r>
            <a:r>
              <a:rPr lang="en-US" sz="2600">
                <a:solidFill>
                  <a:schemeClr val="dk1"/>
                </a:solidFill>
                <a:latin typeface="Raleway"/>
                <a:ea typeface="Raleway"/>
                <a:cs typeface="Raleway"/>
                <a:sym typeface="Raleway"/>
              </a:rPr>
              <a:t>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US" sz="2800">
                <a:solidFill>
                  <a:schemeClr val="dk1"/>
                </a:solidFill>
                <a:latin typeface="Raleway"/>
                <a:ea typeface="Raleway"/>
                <a:cs typeface="Raleway"/>
                <a:sym typeface="Raleway"/>
              </a:rPr>
              <a:t>Terraform modules for reusable components  </a:t>
            </a:r>
            <a:r>
              <a:rPr lang="en-US" sz="2600">
                <a:solidFill>
                  <a:schemeClr val="dk1"/>
                </a:solidFill>
                <a:latin typeface="Raleway"/>
                <a:ea typeface="Raleway"/>
                <a:cs typeface="Raleway"/>
                <a:sym typeface="Raleway"/>
              </a:rPr>
              <a:t>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Using Terraform modules lets you reuse infrastructure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code across different projects or environments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US" sz="2800">
                <a:solidFill>
                  <a:schemeClr val="dk1"/>
                </a:solidFill>
                <a:latin typeface="Raleway"/>
                <a:ea typeface="Raleway"/>
                <a:cs typeface="Raleway"/>
                <a:sym typeface="Raleway"/>
              </a:rPr>
              <a:t>State managed in S3 with locking </a:t>
            </a:r>
            <a:r>
              <a:rPr lang="en-US" sz="2800">
                <a:solidFill>
                  <a:schemeClr val="dk1"/>
                </a:solidFill>
                <a:latin typeface="Raleway"/>
                <a:ea typeface="Raleway"/>
                <a:cs typeface="Raleway"/>
                <a:sym typeface="Raleway"/>
              </a:rPr>
              <a:t>   </a:t>
            </a:r>
            <a:r>
              <a:rPr lang="en-US" sz="2600">
                <a:solidFill>
                  <a:schemeClr val="dk1"/>
                </a:solidFill>
                <a:latin typeface="Raleway"/>
                <a:ea typeface="Raleway"/>
                <a:cs typeface="Raleway"/>
                <a:sym typeface="Raleway"/>
              </a:rPr>
              <a:t>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Storing the Terraform state in S3 and locking it with DynamoDB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avoids conflicts when multiple users apply changes.</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US" sz="2800">
                <a:solidFill>
                  <a:schemeClr val="dk1"/>
                </a:solidFill>
                <a:latin typeface="Raleway"/>
                <a:ea typeface="Raleway"/>
                <a:cs typeface="Raleway"/>
                <a:sym typeface="Raleway"/>
              </a:rPr>
              <a:t>GitHub actions for automated deployment  </a:t>
            </a:r>
            <a:endParaRPr b="1" sz="28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600">
                <a:solidFill>
                  <a:schemeClr val="dk1"/>
                </a:solidFill>
                <a:latin typeface="Raleway"/>
                <a:ea typeface="Raleway"/>
                <a:cs typeface="Raleway"/>
                <a:sym typeface="Raleway"/>
              </a:rPr>
              <a:t>Automate the infrastructure deployment with GitHub Actions when changes are pushed.</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US" sz="2800">
                <a:solidFill>
                  <a:schemeClr val="dk1"/>
                </a:solidFill>
                <a:latin typeface="Raleway"/>
                <a:ea typeface="Raleway"/>
                <a:cs typeface="Raleway"/>
                <a:sym typeface="Raleway"/>
              </a:rPr>
              <a:t>Parameterized for environment flexibility</a:t>
            </a:r>
            <a:endParaRPr b="1" sz="28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US" sz="2600">
                <a:solidFill>
                  <a:schemeClr val="dk1"/>
                </a:solidFill>
                <a:latin typeface="Raleway"/>
                <a:ea typeface="Raleway"/>
                <a:cs typeface="Raleway"/>
                <a:sym typeface="Raleway"/>
              </a:rPr>
              <a:t>Make your infrastructure flexible by using variables for different environments like dev, staging, and prod.</a:t>
            </a:r>
            <a:endParaRPr sz="2600">
              <a:solidFill>
                <a:schemeClr val="dk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2800">
              <a:solidFill>
                <a:srgbClr val="B6758E"/>
              </a:solidFill>
              <a:latin typeface="Raleway ExtraBold"/>
              <a:ea typeface="Raleway ExtraBold"/>
              <a:cs typeface="Raleway ExtraBold"/>
              <a:sym typeface="Raleway ExtraBold"/>
            </a:endParaRPr>
          </a:p>
          <a:p>
            <a:pPr indent="0" lvl="0" marL="0" rtl="0" algn="l">
              <a:lnSpc>
                <a:spcPct val="115000"/>
              </a:lnSpc>
              <a:spcBef>
                <a:spcPts val="1200"/>
              </a:spcBef>
              <a:spcAft>
                <a:spcPts val="0"/>
              </a:spcAft>
              <a:buClr>
                <a:schemeClr val="dk1"/>
              </a:buClr>
              <a:buSzPts val="1100"/>
              <a:buFont typeface="Arial"/>
              <a:buNone/>
            </a:pPr>
            <a:r>
              <a:t/>
            </a:r>
            <a:endParaRPr b="1" sz="3500">
              <a:solidFill>
                <a:srgbClr val="B6758E"/>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0"/>
              </a:spcBef>
              <a:spcAft>
                <a:spcPts val="0"/>
              </a:spcAft>
              <a:buNone/>
            </a:pPr>
            <a:r>
              <a:t/>
            </a:r>
            <a:endParaRPr b="1" sz="2600">
              <a:latin typeface="Raleway"/>
              <a:ea typeface="Raleway"/>
              <a:cs typeface="Raleway"/>
              <a:sym typeface="Raleway"/>
            </a:endParaRPr>
          </a:p>
        </p:txBody>
      </p:sp>
      <p:sp>
        <p:nvSpPr>
          <p:cNvPr id="519" name="Google Shape;519;p31"/>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3">
              <a:alphaModFix amt="10000"/>
            </a:blip>
            <a:stretch>
              <a:fillRect b="0" l="0" r="0" t="0"/>
            </a:stretch>
          </a:blipFill>
          <a:ln>
            <a:noFill/>
          </a:ln>
        </p:spPr>
      </p:sp>
      <p:sp>
        <p:nvSpPr>
          <p:cNvPr id="520" name="Google Shape;520;p3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1" name="Google Shape;521;p31"/>
          <p:cNvSpPr txBox="1"/>
          <p:nvPr/>
        </p:nvSpPr>
        <p:spPr>
          <a:xfrm>
            <a:off x="15288000" y="9389275"/>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98" name="Shape 98"/>
        <p:cNvGrpSpPr/>
        <p:nvPr/>
      </p:nvGrpSpPr>
      <p:grpSpPr>
        <a:xfrm>
          <a:off x="0" y="0"/>
          <a:ext cx="0" cy="0"/>
          <a:chOff x="0" y="0"/>
          <a:chExt cx="0" cy="0"/>
        </a:xfrm>
      </p:grpSpPr>
      <p:grpSp>
        <p:nvGrpSpPr>
          <p:cNvPr id="99" name="Google Shape;99;p14"/>
          <p:cNvGrpSpPr/>
          <p:nvPr/>
        </p:nvGrpSpPr>
        <p:grpSpPr>
          <a:xfrm>
            <a:off x="1933243" y="1944824"/>
            <a:ext cx="6952487" cy="1126351"/>
            <a:chOff x="0" y="-85725"/>
            <a:chExt cx="1875300" cy="526800"/>
          </a:xfrm>
        </p:grpSpPr>
        <p:sp>
          <p:nvSpPr>
            <p:cNvPr id="100" name="Google Shape;100;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01" name="Google Shape;101;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02" name="Google Shape;102;p14"/>
          <p:cNvGrpSpPr/>
          <p:nvPr/>
        </p:nvGrpSpPr>
        <p:grpSpPr>
          <a:xfrm>
            <a:off x="1933243" y="3198781"/>
            <a:ext cx="6952487" cy="1126351"/>
            <a:chOff x="0" y="-85725"/>
            <a:chExt cx="1875300" cy="526800"/>
          </a:xfrm>
        </p:grpSpPr>
        <p:sp>
          <p:nvSpPr>
            <p:cNvPr id="103" name="Google Shape;103;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04" name="Google Shape;104;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05" name="Google Shape;105;p14"/>
          <p:cNvGrpSpPr/>
          <p:nvPr/>
        </p:nvGrpSpPr>
        <p:grpSpPr>
          <a:xfrm>
            <a:off x="1933243" y="4452648"/>
            <a:ext cx="6952487" cy="1126351"/>
            <a:chOff x="0" y="-85725"/>
            <a:chExt cx="1875300" cy="526800"/>
          </a:xfrm>
        </p:grpSpPr>
        <p:sp>
          <p:nvSpPr>
            <p:cNvPr id="106" name="Google Shape;106;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07" name="Google Shape;107;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08" name="Google Shape;108;p14"/>
          <p:cNvGrpSpPr/>
          <p:nvPr/>
        </p:nvGrpSpPr>
        <p:grpSpPr>
          <a:xfrm>
            <a:off x="2020970" y="2177397"/>
            <a:ext cx="1157752" cy="809332"/>
            <a:chOff x="0" y="-9525"/>
            <a:chExt cx="812800" cy="822325"/>
          </a:xfrm>
        </p:grpSpPr>
        <p:sp>
          <p:nvSpPr>
            <p:cNvPr id="109" name="Google Shape;10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10" name="Google Shape;110;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11" name="Google Shape;111;p14"/>
          <p:cNvGrpSpPr/>
          <p:nvPr/>
        </p:nvGrpSpPr>
        <p:grpSpPr>
          <a:xfrm>
            <a:off x="2020970" y="3431352"/>
            <a:ext cx="1157752" cy="809332"/>
            <a:chOff x="0" y="-9525"/>
            <a:chExt cx="812800" cy="822325"/>
          </a:xfrm>
        </p:grpSpPr>
        <p:sp>
          <p:nvSpPr>
            <p:cNvPr id="112" name="Google Shape;11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13" name="Google Shape;113;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14" name="Google Shape;114;p14"/>
          <p:cNvGrpSpPr/>
          <p:nvPr/>
        </p:nvGrpSpPr>
        <p:grpSpPr>
          <a:xfrm>
            <a:off x="2020970" y="4685216"/>
            <a:ext cx="1157752" cy="809332"/>
            <a:chOff x="0" y="-9525"/>
            <a:chExt cx="812800" cy="822325"/>
          </a:xfrm>
        </p:grpSpPr>
        <p:sp>
          <p:nvSpPr>
            <p:cNvPr id="115" name="Google Shape;11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16" name="Google Shape;116;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sp>
        <p:nvSpPr>
          <p:cNvPr id="117" name="Google Shape;117;p14"/>
          <p:cNvSpPr txBox="1"/>
          <p:nvPr/>
        </p:nvSpPr>
        <p:spPr>
          <a:xfrm>
            <a:off x="1917715" y="2237347"/>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01</a:t>
            </a:r>
            <a:endParaRPr sz="100"/>
          </a:p>
        </p:txBody>
      </p:sp>
      <p:sp>
        <p:nvSpPr>
          <p:cNvPr id="118" name="Google Shape;118;p14"/>
          <p:cNvSpPr txBox="1"/>
          <p:nvPr/>
        </p:nvSpPr>
        <p:spPr>
          <a:xfrm>
            <a:off x="1917715" y="3491302"/>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02</a:t>
            </a:r>
            <a:endParaRPr sz="100"/>
          </a:p>
        </p:txBody>
      </p:sp>
      <p:sp>
        <p:nvSpPr>
          <p:cNvPr id="119" name="Google Shape;119;p14"/>
          <p:cNvSpPr txBox="1"/>
          <p:nvPr/>
        </p:nvSpPr>
        <p:spPr>
          <a:xfrm>
            <a:off x="1917715" y="4745166"/>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03</a:t>
            </a:r>
            <a:endParaRPr sz="100"/>
          </a:p>
        </p:txBody>
      </p:sp>
      <p:grpSp>
        <p:nvGrpSpPr>
          <p:cNvPr id="120" name="Google Shape;120;p14"/>
          <p:cNvGrpSpPr/>
          <p:nvPr/>
        </p:nvGrpSpPr>
        <p:grpSpPr>
          <a:xfrm>
            <a:off x="1941005" y="5706524"/>
            <a:ext cx="6952487" cy="1126351"/>
            <a:chOff x="0" y="-85725"/>
            <a:chExt cx="1875300" cy="526800"/>
          </a:xfrm>
        </p:grpSpPr>
        <p:sp>
          <p:nvSpPr>
            <p:cNvPr id="121" name="Google Shape;121;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22" name="Google Shape;122;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23" name="Google Shape;123;p14"/>
          <p:cNvGrpSpPr/>
          <p:nvPr/>
        </p:nvGrpSpPr>
        <p:grpSpPr>
          <a:xfrm>
            <a:off x="1941005" y="6960444"/>
            <a:ext cx="6952487" cy="1126351"/>
            <a:chOff x="0" y="-85725"/>
            <a:chExt cx="1875300" cy="526800"/>
          </a:xfrm>
        </p:grpSpPr>
        <p:sp>
          <p:nvSpPr>
            <p:cNvPr id="124" name="Google Shape;124;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25" name="Google Shape;125;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26" name="Google Shape;126;p14"/>
          <p:cNvGrpSpPr/>
          <p:nvPr/>
        </p:nvGrpSpPr>
        <p:grpSpPr>
          <a:xfrm>
            <a:off x="1941005" y="8214348"/>
            <a:ext cx="6952487" cy="1126351"/>
            <a:chOff x="0" y="-85725"/>
            <a:chExt cx="1875300" cy="526800"/>
          </a:xfrm>
        </p:grpSpPr>
        <p:sp>
          <p:nvSpPr>
            <p:cNvPr id="127" name="Google Shape;127;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28" name="Google Shape;128;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29" name="Google Shape;129;p14"/>
          <p:cNvGrpSpPr/>
          <p:nvPr/>
        </p:nvGrpSpPr>
        <p:grpSpPr>
          <a:xfrm>
            <a:off x="2028733" y="5939097"/>
            <a:ext cx="1157752" cy="809332"/>
            <a:chOff x="0" y="-9525"/>
            <a:chExt cx="812800" cy="822325"/>
          </a:xfrm>
        </p:grpSpPr>
        <p:sp>
          <p:nvSpPr>
            <p:cNvPr id="130" name="Google Shape;13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31" name="Google Shape;131;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32" name="Google Shape;132;p14"/>
          <p:cNvGrpSpPr/>
          <p:nvPr/>
        </p:nvGrpSpPr>
        <p:grpSpPr>
          <a:xfrm>
            <a:off x="2028733" y="7193052"/>
            <a:ext cx="1157752" cy="809332"/>
            <a:chOff x="0" y="-9525"/>
            <a:chExt cx="812800" cy="822325"/>
          </a:xfrm>
        </p:grpSpPr>
        <p:sp>
          <p:nvSpPr>
            <p:cNvPr id="133" name="Google Shape;133;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34" name="Google Shape;134;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35" name="Google Shape;135;p14"/>
          <p:cNvGrpSpPr/>
          <p:nvPr/>
        </p:nvGrpSpPr>
        <p:grpSpPr>
          <a:xfrm>
            <a:off x="2028733" y="8446916"/>
            <a:ext cx="1157752" cy="809332"/>
            <a:chOff x="0" y="-9525"/>
            <a:chExt cx="812800" cy="822325"/>
          </a:xfrm>
        </p:grpSpPr>
        <p:sp>
          <p:nvSpPr>
            <p:cNvPr id="136" name="Google Shape;13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37" name="Google Shape;137;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sp>
        <p:nvSpPr>
          <p:cNvPr id="138" name="Google Shape;138;p14"/>
          <p:cNvSpPr txBox="1"/>
          <p:nvPr/>
        </p:nvSpPr>
        <p:spPr>
          <a:xfrm>
            <a:off x="1925478" y="5999047"/>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04</a:t>
            </a:r>
            <a:endParaRPr sz="100"/>
          </a:p>
        </p:txBody>
      </p:sp>
      <p:sp>
        <p:nvSpPr>
          <p:cNvPr id="139" name="Google Shape;139;p14"/>
          <p:cNvSpPr txBox="1"/>
          <p:nvPr/>
        </p:nvSpPr>
        <p:spPr>
          <a:xfrm>
            <a:off x="1925478" y="7253002"/>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05</a:t>
            </a:r>
            <a:endParaRPr sz="100"/>
          </a:p>
        </p:txBody>
      </p:sp>
      <p:sp>
        <p:nvSpPr>
          <p:cNvPr id="140" name="Google Shape;140;p14"/>
          <p:cNvSpPr txBox="1"/>
          <p:nvPr/>
        </p:nvSpPr>
        <p:spPr>
          <a:xfrm>
            <a:off x="1925478" y="8506866"/>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06</a:t>
            </a:r>
            <a:endParaRPr sz="100"/>
          </a:p>
        </p:txBody>
      </p:sp>
      <p:grpSp>
        <p:nvGrpSpPr>
          <p:cNvPr id="141" name="Google Shape;141;p14"/>
          <p:cNvGrpSpPr/>
          <p:nvPr/>
        </p:nvGrpSpPr>
        <p:grpSpPr>
          <a:xfrm>
            <a:off x="9410043" y="1929099"/>
            <a:ext cx="6952487" cy="1126351"/>
            <a:chOff x="0" y="-85725"/>
            <a:chExt cx="1875300" cy="526800"/>
          </a:xfrm>
        </p:grpSpPr>
        <p:sp>
          <p:nvSpPr>
            <p:cNvPr id="142" name="Google Shape;142;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43" name="Google Shape;143;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44" name="Google Shape;144;p14"/>
          <p:cNvGrpSpPr/>
          <p:nvPr/>
        </p:nvGrpSpPr>
        <p:grpSpPr>
          <a:xfrm>
            <a:off x="9410043" y="3183056"/>
            <a:ext cx="6952487" cy="1126351"/>
            <a:chOff x="0" y="-85725"/>
            <a:chExt cx="1875300" cy="526800"/>
          </a:xfrm>
        </p:grpSpPr>
        <p:sp>
          <p:nvSpPr>
            <p:cNvPr id="145" name="Google Shape;145;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46" name="Google Shape;146;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47" name="Google Shape;147;p14"/>
          <p:cNvGrpSpPr/>
          <p:nvPr/>
        </p:nvGrpSpPr>
        <p:grpSpPr>
          <a:xfrm>
            <a:off x="9410043" y="4436923"/>
            <a:ext cx="6952487" cy="1126351"/>
            <a:chOff x="0" y="-85725"/>
            <a:chExt cx="1875300" cy="526800"/>
          </a:xfrm>
        </p:grpSpPr>
        <p:sp>
          <p:nvSpPr>
            <p:cNvPr id="148" name="Google Shape;148;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49" name="Google Shape;149;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50" name="Google Shape;150;p14"/>
          <p:cNvGrpSpPr/>
          <p:nvPr/>
        </p:nvGrpSpPr>
        <p:grpSpPr>
          <a:xfrm>
            <a:off x="9497770" y="2161672"/>
            <a:ext cx="1157752" cy="809332"/>
            <a:chOff x="0" y="-9525"/>
            <a:chExt cx="812800" cy="822325"/>
          </a:xfrm>
        </p:grpSpPr>
        <p:sp>
          <p:nvSpPr>
            <p:cNvPr id="151" name="Google Shape;15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52" name="Google Shape;152;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53" name="Google Shape;153;p14"/>
          <p:cNvGrpSpPr/>
          <p:nvPr/>
        </p:nvGrpSpPr>
        <p:grpSpPr>
          <a:xfrm>
            <a:off x="9497770" y="3415627"/>
            <a:ext cx="1157752" cy="809332"/>
            <a:chOff x="0" y="-9525"/>
            <a:chExt cx="812800" cy="822325"/>
          </a:xfrm>
        </p:grpSpPr>
        <p:sp>
          <p:nvSpPr>
            <p:cNvPr id="154" name="Google Shape;15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55" name="Google Shape;155;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56" name="Google Shape;156;p14"/>
          <p:cNvGrpSpPr/>
          <p:nvPr/>
        </p:nvGrpSpPr>
        <p:grpSpPr>
          <a:xfrm>
            <a:off x="9497770" y="4669491"/>
            <a:ext cx="1157752" cy="809332"/>
            <a:chOff x="0" y="-9525"/>
            <a:chExt cx="812800" cy="822325"/>
          </a:xfrm>
        </p:grpSpPr>
        <p:sp>
          <p:nvSpPr>
            <p:cNvPr id="157" name="Google Shape;15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58" name="Google Shape;158;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sp>
        <p:nvSpPr>
          <p:cNvPr id="159" name="Google Shape;159;p14"/>
          <p:cNvSpPr txBox="1"/>
          <p:nvPr/>
        </p:nvSpPr>
        <p:spPr>
          <a:xfrm>
            <a:off x="9394515" y="2221622"/>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a:t>
            </a:r>
            <a:r>
              <a:rPr b="1" lang="en-US" sz="4324">
                <a:solidFill>
                  <a:srgbClr val="64576A"/>
                </a:solidFill>
                <a:latin typeface="Raleway"/>
                <a:ea typeface="Raleway"/>
                <a:cs typeface="Raleway"/>
                <a:sym typeface="Raleway"/>
              </a:rPr>
              <a:t>7</a:t>
            </a:r>
            <a:endParaRPr sz="100"/>
          </a:p>
        </p:txBody>
      </p:sp>
      <p:sp>
        <p:nvSpPr>
          <p:cNvPr id="160" name="Google Shape;160;p14"/>
          <p:cNvSpPr txBox="1"/>
          <p:nvPr/>
        </p:nvSpPr>
        <p:spPr>
          <a:xfrm>
            <a:off x="9394515" y="3475577"/>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a:t>
            </a:r>
            <a:r>
              <a:rPr b="1" lang="en-US" sz="4324">
                <a:solidFill>
                  <a:srgbClr val="64576A"/>
                </a:solidFill>
                <a:latin typeface="Raleway"/>
                <a:ea typeface="Raleway"/>
                <a:cs typeface="Raleway"/>
                <a:sym typeface="Raleway"/>
              </a:rPr>
              <a:t>8</a:t>
            </a:r>
            <a:endParaRPr sz="100"/>
          </a:p>
        </p:txBody>
      </p:sp>
      <p:sp>
        <p:nvSpPr>
          <p:cNvPr id="161" name="Google Shape;161;p14"/>
          <p:cNvSpPr txBox="1"/>
          <p:nvPr/>
        </p:nvSpPr>
        <p:spPr>
          <a:xfrm>
            <a:off x="9394515" y="4729441"/>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4324" u="none" cap="none" strike="noStrike">
                <a:solidFill>
                  <a:srgbClr val="64576A"/>
                </a:solidFill>
                <a:latin typeface="Raleway"/>
                <a:ea typeface="Raleway"/>
                <a:cs typeface="Raleway"/>
                <a:sym typeface="Raleway"/>
              </a:rPr>
              <a:t>0</a:t>
            </a:r>
            <a:r>
              <a:rPr b="1" lang="en-US" sz="4324">
                <a:solidFill>
                  <a:srgbClr val="64576A"/>
                </a:solidFill>
                <a:latin typeface="Raleway"/>
                <a:ea typeface="Raleway"/>
                <a:cs typeface="Raleway"/>
                <a:sym typeface="Raleway"/>
              </a:rPr>
              <a:t>9</a:t>
            </a:r>
            <a:endParaRPr sz="100"/>
          </a:p>
        </p:txBody>
      </p:sp>
      <p:grpSp>
        <p:nvGrpSpPr>
          <p:cNvPr id="162" name="Google Shape;162;p14"/>
          <p:cNvGrpSpPr/>
          <p:nvPr/>
        </p:nvGrpSpPr>
        <p:grpSpPr>
          <a:xfrm>
            <a:off x="9417805" y="5690799"/>
            <a:ext cx="6952487" cy="1126351"/>
            <a:chOff x="0" y="-85725"/>
            <a:chExt cx="1875300" cy="526800"/>
          </a:xfrm>
        </p:grpSpPr>
        <p:sp>
          <p:nvSpPr>
            <p:cNvPr id="163" name="Google Shape;163;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64" name="Google Shape;164;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65" name="Google Shape;165;p14"/>
          <p:cNvGrpSpPr/>
          <p:nvPr/>
        </p:nvGrpSpPr>
        <p:grpSpPr>
          <a:xfrm>
            <a:off x="9417805" y="6944756"/>
            <a:ext cx="6952487" cy="1126351"/>
            <a:chOff x="0" y="-85725"/>
            <a:chExt cx="1875300" cy="526800"/>
          </a:xfrm>
        </p:grpSpPr>
        <p:sp>
          <p:nvSpPr>
            <p:cNvPr id="166" name="Google Shape;166;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67" name="Google Shape;167;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68" name="Google Shape;168;p14"/>
          <p:cNvGrpSpPr/>
          <p:nvPr/>
        </p:nvGrpSpPr>
        <p:grpSpPr>
          <a:xfrm>
            <a:off x="9417799" y="8198625"/>
            <a:ext cx="8599563" cy="1126351"/>
            <a:chOff x="0" y="-85725"/>
            <a:chExt cx="1875300" cy="526800"/>
          </a:xfrm>
        </p:grpSpPr>
        <p:sp>
          <p:nvSpPr>
            <p:cNvPr id="169" name="Google Shape;169;p14"/>
            <p:cNvSpPr/>
            <p:nvPr/>
          </p:nvSpPr>
          <p:spPr>
            <a:xfrm>
              <a:off x="0" y="0"/>
              <a:ext cx="1875288" cy="440929"/>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gradFill>
              <a:gsLst>
                <a:gs pos="0">
                  <a:srgbClr val="DB9D88"/>
                </a:gs>
                <a:gs pos="100000">
                  <a:srgbClr val="62576B"/>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0" name="Google Shape;170;p14"/>
            <p:cNvSpPr txBox="1"/>
            <p:nvPr/>
          </p:nvSpPr>
          <p:spPr>
            <a:xfrm>
              <a:off x="0" y="-85725"/>
              <a:ext cx="1875300" cy="5268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71" name="Google Shape;171;p14"/>
          <p:cNvGrpSpPr/>
          <p:nvPr/>
        </p:nvGrpSpPr>
        <p:grpSpPr>
          <a:xfrm>
            <a:off x="9505533" y="5923372"/>
            <a:ext cx="1157752" cy="809332"/>
            <a:chOff x="0" y="-9525"/>
            <a:chExt cx="812800" cy="822325"/>
          </a:xfrm>
        </p:grpSpPr>
        <p:sp>
          <p:nvSpPr>
            <p:cNvPr id="172" name="Google Shape;17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3" name="Google Shape;173;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74" name="Google Shape;174;p14"/>
          <p:cNvGrpSpPr/>
          <p:nvPr/>
        </p:nvGrpSpPr>
        <p:grpSpPr>
          <a:xfrm>
            <a:off x="9505533" y="7177327"/>
            <a:ext cx="1157752" cy="809332"/>
            <a:chOff x="0" y="-9525"/>
            <a:chExt cx="812800" cy="822325"/>
          </a:xfrm>
        </p:grpSpPr>
        <p:sp>
          <p:nvSpPr>
            <p:cNvPr id="175" name="Google Shape;17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6" name="Google Shape;176;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grpSp>
        <p:nvGrpSpPr>
          <p:cNvPr id="177" name="Google Shape;177;p14"/>
          <p:cNvGrpSpPr/>
          <p:nvPr/>
        </p:nvGrpSpPr>
        <p:grpSpPr>
          <a:xfrm>
            <a:off x="9505533" y="8431191"/>
            <a:ext cx="1157752" cy="809332"/>
            <a:chOff x="0" y="-9525"/>
            <a:chExt cx="812800" cy="822325"/>
          </a:xfrm>
        </p:grpSpPr>
        <p:sp>
          <p:nvSpPr>
            <p:cNvPr id="178" name="Google Shape;17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9" name="Google Shape;179;p14"/>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00" u="none" cap="none" strike="noStrike">
                <a:solidFill>
                  <a:schemeClr val="dk1"/>
                </a:solidFill>
                <a:latin typeface="Calibri"/>
                <a:ea typeface="Calibri"/>
                <a:cs typeface="Calibri"/>
                <a:sym typeface="Calibri"/>
              </a:endParaRPr>
            </a:p>
          </p:txBody>
        </p:sp>
      </p:grpSp>
      <p:sp>
        <p:nvSpPr>
          <p:cNvPr id="180" name="Google Shape;180;p14"/>
          <p:cNvSpPr txBox="1"/>
          <p:nvPr/>
        </p:nvSpPr>
        <p:spPr>
          <a:xfrm>
            <a:off x="9402278" y="5983322"/>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10</a:t>
            </a:r>
            <a:endParaRPr sz="100"/>
          </a:p>
        </p:txBody>
      </p:sp>
      <p:sp>
        <p:nvSpPr>
          <p:cNvPr id="181" name="Google Shape;181;p14"/>
          <p:cNvSpPr txBox="1"/>
          <p:nvPr/>
        </p:nvSpPr>
        <p:spPr>
          <a:xfrm>
            <a:off x="9402278" y="7237277"/>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11</a:t>
            </a:r>
            <a:endParaRPr sz="100"/>
          </a:p>
        </p:txBody>
      </p:sp>
      <p:sp>
        <p:nvSpPr>
          <p:cNvPr id="182" name="Google Shape;182;p14"/>
          <p:cNvSpPr txBox="1"/>
          <p:nvPr/>
        </p:nvSpPr>
        <p:spPr>
          <a:xfrm>
            <a:off x="9402278" y="8491141"/>
            <a:ext cx="1333200" cy="6657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4324">
                <a:solidFill>
                  <a:srgbClr val="64576A"/>
                </a:solidFill>
                <a:latin typeface="Raleway"/>
                <a:ea typeface="Raleway"/>
                <a:cs typeface="Raleway"/>
                <a:sym typeface="Raleway"/>
              </a:rPr>
              <a:t>12</a:t>
            </a:r>
            <a:endParaRPr sz="100"/>
          </a:p>
        </p:txBody>
      </p:sp>
      <p:sp>
        <p:nvSpPr>
          <p:cNvPr id="183" name="Google Shape;183;p14"/>
          <p:cNvSpPr txBox="1"/>
          <p:nvPr/>
        </p:nvSpPr>
        <p:spPr>
          <a:xfrm>
            <a:off x="1876327" y="955812"/>
            <a:ext cx="12115200" cy="7695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0" lang="en-US" sz="5000" u="none" cap="none" strike="noStrike">
                <a:solidFill>
                  <a:srgbClr val="FFFFFF"/>
                </a:solidFill>
                <a:latin typeface="EB Garamond"/>
                <a:ea typeface="EB Garamond"/>
                <a:cs typeface="EB Garamond"/>
                <a:sym typeface="EB Garamond"/>
              </a:rPr>
              <a:t> </a:t>
            </a:r>
            <a:r>
              <a:rPr b="1" lang="en-US" sz="5000">
                <a:solidFill>
                  <a:srgbClr val="FFFFFF"/>
                </a:solidFill>
                <a:latin typeface="Raleway"/>
                <a:ea typeface="Raleway"/>
                <a:cs typeface="Raleway"/>
                <a:sym typeface="Raleway"/>
              </a:rPr>
              <a:t>Team Members</a:t>
            </a:r>
            <a:endParaRPr b="1" sz="5000">
              <a:latin typeface="Raleway"/>
              <a:ea typeface="Raleway"/>
              <a:cs typeface="Raleway"/>
              <a:sym typeface="Raleway"/>
            </a:endParaRPr>
          </a:p>
        </p:txBody>
      </p:sp>
      <p:sp>
        <p:nvSpPr>
          <p:cNvPr id="184" name="Google Shape;184;p14"/>
          <p:cNvSpPr txBox="1"/>
          <p:nvPr/>
        </p:nvSpPr>
        <p:spPr>
          <a:xfrm>
            <a:off x="3258673" y="2339613"/>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SDA2016 Hala Hasan Tahlawi</a:t>
            </a:r>
            <a:endParaRPr sz="3000"/>
          </a:p>
        </p:txBody>
      </p:sp>
      <p:sp>
        <p:nvSpPr>
          <p:cNvPr id="185" name="Google Shape;185;p14"/>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01</a:t>
            </a:r>
            <a:endParaRPr b="1" sz="3100">
              <a:solidFill>
                <a:schemeClr val="lt1"/>
              </a:solidFill>
              <a:latin typeface="Raleway"/>
              <a:ea typeface="Raleway"/>
              <a:cs typeface="Raleway"/>
              <a:sym typeface="Raleway"/>
            </a:endParaRPr>
          </a:p>
        </p:txBody>
      </p:sp>
      <p:sp>
        <p:nvSpPr>
          <p:cNvPr id="186" name="Google Shape;186;p14"/>
          <p:cNvSpPr txBox="1"/>
          <p:nvPr/>
        </p:nvSpPr>
        <p:spPr>
          <a:xfrm>
            <a:off x="3258675" y="8432800"/>
            <a:ext cx="6021600" cy="9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lt1"/>
                </a:solidFill>
                <a:latin typeface="Raleway"/>
                <a:ea typeface="Raleway"/>
                <a:cs typeface="Raleway"/>
                <a:sym typeface="Raleway"/>
              </a:rPr>
              <a:t>SDA2028 Lamya Aldawsari</a:t>
            </a:r>
            <a:endParaRPr b="1" sz="3000">
              <a:solidFill>
                <a:schemeClr val="lt1"/>
              </a:solidFill>
              <a:latin typeface="Raleway"/>
              <a:ea typeface="Raleway"/>
              <a:cs typeface="Raleway"/>
              <a:sym typeface="Raleway"/>
            </a:endParaRPr>
          </a:p>
        </p:txBody>
      </p:sp>
      <p:sp>
        <p:nvSpPr>
          <p:cNvPr id="187" name="Google Shape;187;p14"/>
          <p:cNvSpPr txBox="1"/>
          <p:nvPr/>
        </p:nvSpPr>
        <p:spPr>
          <a:xfrm>
            <a:off x="10727725" y="6842788"/>
            <a:ext cx="5052000" cy="14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chemeClr val="lt1"/>
                </a:solidFill>
                <a:latin typeface="Raleway"/>
                <a:ea typeface="Raleway"/>
                <a:cs typeface="Raleway"/>
                <a:sym typeface="Raleway"/>
              </a:rPr>
              <a:t>SDA2026-ORJWAN HADI</a:t>
            </a:r>
            <a:endParaRPr b="1" sz="3000">
              <a:solidFill>
                <a:schemeClr val="lt1"/>
              </a:solidFill>
              <a:latin typeface="Raleway"/>
              <a:ea typeface="Raleway"/>
              <a:cs typeface="Raleway"/>
              <a:sym typeface="Raleway"/>
            </a:endParaRPr>
          </a:p>
        </p:txBody>
      </p:sp>
      <p:sp>
        <p:nvSpPr>
          <p:cNvPr id="188" name="Google Shape;188;p14"/>
          <p:cNvSpPr txBox="1"/>
          <p:nvPr/>
        </p:nvSpPr>
        <p:spPr>
          <a:xfrm>
            <a:off x="3407323" y="3639488"/>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SDA2035 Afnan Alkhamisi</a:t>
            </a:r>
            <a:endParaRPr sz="3000"/>
          </a:p>
        </p:txBody>
      </p:sp>
      <p:sp>
        <p:nvSpPr>
          <p:cNvPr id="189" name="Google Shape;189;p14"/>
          <p:cNvSpPr txBox="1"/>
          <p:nvPr/>
        </p:nvSpPr>
        <p:spPr>
          <a:xfrm>
            <a:off x="3411073" y="4893388"/>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SDA2034 Asail AlAti</a:t>
            </a:r>
            <a:endParaRPr sz="3000"/>
          </a:p>
        </p:txBody>
      </p:sp>
      <p:sp>
        <p:nvSpPr>
          <p:cNvPr id="190" name="Google Shape;190;p14"/>
          <p:cNvSpPr txBox="1"/>
          <p:nvPr/>
        </p:nvSpPr>
        <p:spPr>
          <a:xfrm>
            <a:off x="3407323" y="6155175"/>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SDA2007 Waad Alharthi</a:t>
            </a:r>
            <a:endParaRPr sz="3000"/>
          </a:p>
        </p:txBody>
      </p:sp>
      <p:sp>
        <p:nvSpPr>
          <p:cNvPr id="191" name="Google Shape;191;p14"/>
          <p:cNvSpPr txBox="1"/>
          <p:nvPr/>
        </p:nvSpPr>
        <p:spPr>
          <a:xfrm>
            <a:off x="3367548" y="7354950"/>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SDA2023 Renad Alrehaili</a:t>
            </a:r>
            <a:endParaRPr sz="3000"/>
          </a:p>
        </p:txBody>
      </p:sp>
      <p:sp>
        <p:nvSpPr>
          <p:cNvPr id="192" name="Google Shape;192;p14"/>
          <p:cNvSpPr txBox="1"/>
          <p:nvPr/>
        </p:nvSpPr>
        <p:spPr>
          <a:xfrm>
            <a:off x="10811673" y="8580125"/>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SDA2030 Layan Alharbi (Team Leader)</a:t>
            </a:r>
            <a:endParaRPr sz="3000"/>
          </a:p>
        </p:txBody>
      </p:sp>
      <p:sp>
        <p:nvSpPr>
          <p:cNvPr id="193" name="Google Shape;193;p14"/>
          <p:cNvSpPr txBox="1"/>
          <p:nvPr/>
        </p:nvSpPr>
        <p:spPr>
          <a:xfrm>
            <a:off x="10811673" y="6152063"/>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SDA2014 Ruqayyah Alruwaili</a:t>
            </a:r>
            <a:endParaRPr sz="3000"/>
          </a:p>
        </p:txBody>
      </p:sp>
      <p:sp>
        <p:nvSpPr>
          <p:cNvPr id="194" name="Google Shape;194;p14"/>
          <p:cNvSpPr txBox="1"/>
          <p:nvPr/>
        </p:nvSpPr>
        <p:spPr>
          <a:xfrm>
            <a:off x="10811673" y="4895775"/>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SDA2018 Reham Alamri</a:t>
            </a:r>
            <a:endParaRPr sz="3000"/>
          </a:p>
        </p:txBody>
      </p:sp>
      <p:sp>
        <p:nvSpPr>
          <p:cNvPr id="195" name="Google Shape;195;p14"/>
          <p:cNvSpPr txBox="1"/>
          <p:nvPr/>
        </p:nvSpPr>
        <p:spPr>
          <a:xfrm>
            <a:off x="10811673" y="3591538"/>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SDA2040 Abdulaziz Nawawi</a:t>
            </a:r>
            <a:endParaRPr sz="3000"/>
          </a:p>
        </p:txBody>
      </p:sp>
      <p:sp>
        <p:nvSpPr>
          <p:cNvPr id="196" name="Google Shape;196;p14"/>
          <p:cNvSpPr txBox="1"/>
          <p:nvPr/>
        </p:nvSpPr>
        <p:spPr>
          <a:xfrm>
            <a:off x="10811673" y="2351363"/>
            <a:ext cx="8083500" cy="4617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3000">
                <a:solidFill>
                  <a:srgbClr val="FFFFFF"/>
                </a:solidFill>
                <a:latin typeface="Raleway"/>
                <a:ea typeface="Raleway"/>
                <a:cs typeface="Raleway"/>
                <a:sym typeface="Raleway"/>
              </a:rPr>
              <a:t>SDA2012 Raghad Alghamdi</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525" name="Shape 525"/>
        <p:cNvGrpSpPr/>
        <p:nvPr/>
      </p:nvGrpSpPr>
      <p:grpSpPr>
        <a:xfrm>
          <a:off x="0" y="0"/>
          <a:ext cx="0" cy="0"/>
          <a:chOff x="0" y="0"/>
          <a:chExt cx="0" cy="0"/>
        </a:xfrm>
      </p:grpSpPr>
      <p:sp>
        <p:nvSpPr>
          <p:cNvPr id="526" name="Google Shape;526;p32"/>
          <p:cNvSpPr/>
          <p:nvPr/>
        </p:nvSpPr>
        <p:spPr>
          <a:xfrm>
            <a:off x="693275" y="1820400"/>
            <a:ext cx="16905300" cy="674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7" name="Google Shape;527;p32"/>
          <p:cNvSpPr txBox="1"/>
          <p:nvPr/>
        </p:nvSpPr>
        <p:spPr>
          <a:xfrm>
            <a:off x="693279" y="590400"/>
            <a:ext cx="12394200" cy="107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000">
                <a:solidFill>
                  <a:srgbClr val="FFFFFF"/>
                </a:solidFill>
                <a:latin typeface="Raleway"/>
                <a:ea typeface="Raleway"/>
                <a:cs typeface="Raleway"/>
                <a:sym typeface="Raleway"/>
              </a:rPr>
              <a:t>7.Infrastructure as Code</a:t>
            </a:r>
            <a:endParaRPr b="1" sz="7000">
              <a:latin typeface="Raleway"/>
              <a:ea typeface="Raleway"/>
              <a:cs typeface="Raleway"/>
              <a:sym typeface="Raleway"/>
            </a:endParaRPr>
          </a:p>
        </p:txBody>
      </p:sp>
      <p:sp>
        <p:nvSpPr>
          <p:cNvPr id="528" name="Google Shape;528;p32"/>
          <p:cNvSpPr txBox="1"/>
          <p:nvPr/>
        </p:nvSpPr>
        <p:spPr>
          <a:xfrm>
            <a:off x="1372050" y="2097775"/>
            <a:ext cx="15677700" cy="61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US" sz="3500">
                <a:solidFill>
                  <a:srgbClr val="B6758E"/>
                </a:solidFill>
                <a:latin typeface="Raleway ExtraBold"/>
                <a:ea typeface="Raleway ExtraBold"/>
                <a:cs typeface="Raleway ExtraBold"/>
                <a:sym typeface="Raleway ExtraBold"/>
              </a:rPr>
              <a:t>Results / Demo</a:t>
            </a:r>
            <a:endParaRPr sz="3500">
              <a:solidFill>
                <a:srgbClr val="B6758E"/>
              </a:solidFill>
              <a:latin typeface="Raleway ExtraBold"/>
              <a:ea typeface="Raleway ExtraBold"/>
              <a:cs typeface="Raleway ExtraBold"/>
              <a:sym typeface="Raleway ExtraBold"/>
            </a:endParaRPr>
          </a:p>
          <a:p>
            <a:pPr indent="0" lvl="0" marL="0" rtl="0" algn="l">
              <a:lnSpc>
                <a:spcPct val="115000"/>
              </a:lnSpc>
              <a:spcBef>
                <a:spcPts val="1200"/>
              </a:spcBef>
              <a:spcAft>
                <a:spcPts val="0"/>
              </a:spcAft>
              <a:buClr>
                <a:schemeClr val="dk1"/>
              </a:buClr>
              <a:buSzPts val="1100"/>
              <a:buFont typeface="Arial"/>
              <a:buNone/>
            </a:pPr>
            <a:r>
              <a:rPr b="1" lang="en-US" sz="2700">
                <a:latin typeface="Raleway"/>
                <a:ea typeface="Raleway"/>
                <a:cs typeface="Raleway"/>
                <a:sym typeface="Raleway"/>
              </a:rPr>
              <a:t>Consistent, repeatable deployments</a:t>
            </a:r>
            <a:br>
              <a:rPr b="1" lang="en-US" sz="2600">
                <a:latin typeface="Raleway"/>
                <a:ea typeface="Raleway"/>
                <a:cs typeface="Raleway"/>
                <a:sym typeface="Raleway"/>
              </a:rPr>
            </a:br>
            <a:r>
              <a:rPr lang="en-US" sz="2600">
                <a:latin typeface="Raleway"/>
                <a:ea typeface="Raleway"/>
                <a:cs typeface="Raleway"/>
                <a:sym typeface="Raleway"/>
              </a:rPr>
              <a:t> Your environments are always deployed the same way — no surprises!</a:t>
            </a:r>
            <a:endParaRPr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b="1" lang="en-US" sz="2700">
                <a:latin typeface="Raleway"/>
                <a:ea typeface="Raleway"/>
                <a:cs typeface="Raleway"/>
                <a:sym typeface="Raleway"/>
              </a:rPr>
              <a:t>Version-controlled infrastructure</a:t>
            </a:r>
            <a:br>
              <a:rPr b="1" lang="en-US" sz="2600">
                <a:latin typeface="Raleway"/>
                <a:ea typeface="Raleway"/>
                <a:cs typeface="Raleway"/>
                <a:sym typeface="Raleway"/>
              </a:rPr>
            </a:br>
            <a:r>
              <a:rPr lang="en-US" sz="2600">
                <a:latin typeface="Raleway"/>
                <a:ea typeface="Raleway"/>
                <a:cs typeface="Raleway"/>
                <a:sym typeface="Raleway"/>
              </a:rPr>
              <a:t> Track changes, roll back when needed, and collaborate safely with Git.</a:t>
            </a:r>
            <a:endParaRPr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b="1" lang="en-US" sz="2700">
                <a:latin typeface="Raleway"/>
                <a:ea typeface="Raleway"/>
                <a:cs typeface="Raleway"/>
                <a:sym typeface="Raleway"/>
              </a:rPr>
              <a:t>10-minute full environment deployment</a:t>
            </a:r>
            <a:br>
              <a:rPr b="1" lang="en-US" sz="2600">
                <a:latin typeface="Raleway"/>
                <a:ea typeface="Raleway"/>
                <a:cs typeface="Raleway"/>
                <a:sym typeface="Raleway"/>
              </a:rPr>
            </a:br>
            <a:r>
              <a:rPr lang="en-US" sz="2600">
                <a:latin typeface="Raleway"/>
                <a:ea typeface="Raleway"/>
                <a:cs typeface="Raleway"/>
                <a:sym typeface="Raleway"/>
              </a:rPr>
              <a:t> Fast deployments using GitHub Actions and Terraform.</a:t>
            </a:r>
            <a:endParaRPr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en-US" sz="2700">
                <a:latin typeface="Raleway"/>
                <a:ea typeface="Raleway"/>
                <a:cs typeface="Raleway"/>
                <a:sym typeface="Raleway"/>
              </a:rPr>
              <a:t> </a:t>
            </a:r>
            <a:r>
              <a:rPr b="1" lang="en-US" sz="2700">
                <a:latin typeface="Raleway"/>
                <a:ea typeface="Raleway"/>
                <a:cs typeface="Raleway"/>
                <a:sym typeface="Raleway"/>
              </a:rPr>
              <a:t>Easy cleanup with one command</a:t>
            </a:r>
            <a:endParaRPr b="1" sz="27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b="1" lang="en-US" sz="2600">
                <a:latin typeface="Raleway"/>
                <a:ea typeface="Raleway"/>
                <a:cs typeface="Raleway"/>
                <a:sym typeface="Raleway"/>
              </a:rPr>
              <a:t>code:</a:t>
            </a:r>
            <a:endParaRPr b="1" sz="2600">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en-US" sz="2600">
                <a:latin typeface="Raleway"/>
                <a:ea typeface="Raleway"/>
                <a:cs typeface="Raleway"/>
                <a:sym typeface="Raleway"/>
              </a:rPr>
              <a:t>terraform destroy -auto-approve</a:t>
            </a:r>
            <a:endParaRPr sz="26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3500">
              <a:solidFill>
                <a:srgbClr val="B6758E"/>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b="1" sz="2600">
              <a:latin typeface="Raleway"/>
              <a:ea typeface="Raleway"/>
              <a:cs typeface="Raleway"/>
              <a:sym typeface="Raleway"/>
            </a:endParaRPr>
          </a:p>
          <a:p>
            <a:pPr indent="0" lvl="0" marL="0" rtl="0" algn="l">
              <a:spcBef>
                <a:spcPts val="0"/>
              </a:spcBef>
              <a:spcAft>
                <a:spcPts val="0"/>
              </a:spcAft>
              <a:buNone/>
            </a:pPr>
            <a:r>
              <a:t/>
            </a:r>
            <a:endParaRPr b="1" sz="2600">
              <a:latin typeface="Raleway"/>
              <a:ea typeface="Raleway"/>
              <a:cs typeface="Raleway"/>
              <a:sym typeface="Raleway"/>
            </a:endParaRPr>
          </a:p>
        </p:txBody>
      </p:sp>
      <p:sp>
        <p:nvSpPr>
          <p:cNvPr id="529" name="Google Shape;529;p32"/>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3">
              <a:alphaModFix amt="10000"/>
            </a:blip>
            <a:stretch>
              <a:fillRect b="0" l="0" r="0" t="0"/>
            </a:stretch>
          </a:blipFill>
          <a:ln>
            <a:noFill/>
          </a:ln>
        </p:spPr>
      </p:sp>
      <p:sp>
        <p:nvSpPr>
          <p:cNvPr id="530" name="Google Shape;530;p32"/>
          <p:cNvSpPr txBox="1"/>
          <p:nvPr/>
        </p:nvSpPr>
        <p:spPr>
          <a:xfrm>
            <a:off x="15288000" y="9063050"/>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19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534" name="Shape 534"/>
        <p:cNvGrpSpPr/>
        <p:nvPr/>
      </p:nvGrpSpPr>
      <p:grpSpPr>
        <a:xfrm>
          <a:off x="0" y="0"/>
          <a:ext cx="0" cy="0"/>
          <a:chOff x="0" y="0"/>
          <a:chExt cx="0" cy="0"/>
        </a:xfrm>
      </p:grpSpPr>
      <p:sp>
        <p:nvSpPr>
          <p:cNvPr id="535" name="Google Shape;535;p33"/>
          <p:cNvSpPr/>
          <p:nvPr/>
        </p:nvSpPr>
        <p:spPr>
          <a:xfrm>
            <a:off x="662825" y="6215050"/>
            <a:ext cx="12681712" cy="2711208"/>
          </a:xfrm>
          <a:custGeom>
            <a:rect b="b" l="l" r="r" t="t"/>
            <a:pathLst>
              <a:path extrusionOk="0" h="1203644" w="812800">
                <a:moveTo>
                  <a:pt x="0" y="0"/>
                </a:moveTo>
                <a:lnTo>
                  <a:pt x="812800" y="0"/>
                </a:lnTo>
                <a:lnTo>
                  <a:pt x="812800" y="1203644"/>
                </a:lnTo>
                <a:lnTo>
                  <a:pt x="0" y="1203644"/>
                </a:lnTo>
                <a:close/>
              </a:path>
            </a:pathLst>
          </a:custGeom>
          <a:gradFill>
            <a:gsLst>
              <a:gs pos="0">
                <a:srgbClr val="DB9D88"/>
              </a:gs>
              <a:gs pos="100000">
                <a:srgbClr val="62576B"/>
              </a:gs>
            </a:gsLst>
            <a:lin ang="0" scaled="0"/>
          </a:gradFill>
          <a:ln>
            <a:noFill/>
          </a:ln>
        </p:spPr>
      </p:sp>
      <p:sp>
        <p:nvSpPr>
          <p:cNvPr id="536" name="Google Shape;536;p33"/>
          <p:cNvSpPr/>
          <p:nvPr/>
        </p:nvSpPr>
        <p:spPr>
          <a:xfrm>
            <a:off x="662825" y="3343825"/>
            <a:ext cx="12681712" cy="2711208"/>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537" name="Google Shape;537;p33"/>
          <p:cNvSpPr/>
          <p:nvPr/>
        </p:nvSpPr>
        <p:spPr>
          <a:xfrm>
            <a:off x="12168611" y="-3836768"/>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9999"/>
            </a:blip>
            <a:stretch>
              <a:fillRect b="0" l="0" r="0" t="0"/>
            </a:stretch>
          </a:blipFill>
          <a:ln>
            <a:noFill/>
          </a:ln>
        </p:spPr>
      </p:sp>
      <p:sp>
        <p:nvSpPr>
          <p:cNvPr id="538" name="Google Shape;538;p33"/>
          <p:cNvSpPr txBox="1"/>
          <p:nvPr/>
        </p:nvSpPr>
        <p:spPr>
          <a:xfrm>
            <a:off x="11944003" y="3343823"/>
            <a:ext cx="4680600" cy="2154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t/>
            </a:r>
            <a:endParaRPr/>
          </a:p>
        </p:txBody>
      </p:sp>
      <p:sp>
        <p:nvSpPr>
          <p:cNvPr id="539" name="Google Shape;539;p33"/>
          <p:cNvSpPr txBox="1"/>
          <p:nvPr/>
        </p:nvSpPr>
        <p:spPr>
          <a:xfrm>
            <a:off x="11944003" y="5570587"/>
            <a:ext cx="4680600" cy="2154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t/>
            </a:r>
            <a:endParaRPr/>
          </a:p>
        </p:txBody>
      </p:sp>
      <p:sp>
        <p:nvSpPr>
          <p:cNvPr id="540" name="Google Shape;540;p33"/>
          <p:cNvSpPr txBox="1"/>
          <p:nvPr/>
        </p:nvSpPr>
        <p:spPr>
          <a:xfrm>
            <a:off x="11944003" y="7797190"/>
            <a:ext cx="4680600" cy="2154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t/>
            </a:r>
            <a:endParaRPr/>
          </a:p>
        </p:txBody>
      </p:sp>
      <p:sp>
        <p:nvSpPr>
          <p:cNvPr id="541" name="Google Shape;541;p33"/>
          <p:cNvSpPr txBox="1"/>
          <p:nvPr/>
        </p:nvSpPr>
        <p:spPr>
          <a:xfrm>
            <a:off x="1662391" y="2463849"/>
            <a:ext cx="16359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sp>
        <p:nvSpPr>
          <p:cNvPr id="542" name="Google Shape;542;p33"/>
          <p:cNvSpPr txBox="1"/>
          <p:nvPr/>
        </p:nvSpPr>
        <p:spPr>
          <a:xfrm>
            <a:off x="10120016" y="4954125"/>
            <a:ext cx="16359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sp>
        <p:nvSpPr>
          <p:cNvPr id="543" name="Google Shape;543;p33"/>
          <p:cNvSpPr txBox="1"/>
          <p:nvPr/>
        </p:nvSpPr>
        <p:spPr>
          <a:xfrm>
            <a:off x="10120016" y="7180728"/>
            <a:ext cx="1635900" cy="2154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t/>
            </a:r>
            <a:endParaRPr/>
          </a:p>
        </p:txBody>
      </p:sp>
      <p:sp>
        <p:nvSpPr>
          <p:cNvPr id="544" name="Google Shape;544;p33"/>
          <p:cNvSpPr txBox="1"/>
          <p:nvPr/>
        </p:nvSpPr>
        <p:spPr>
          <a:xfrm>
            <a:off x="662825" y="390775"/>
            <a:ext cx="12681000" cy="1514100"/>
          </a:xfrm>
          <a:prstGeom prst="rect">
            <a:avLst/>
          </a:prstGeom>
          <a:noFill/>
          <a:ln>
            <a:noFill/>
          </a:ln>
        </p:spPr>
        <p:txBody>
          <a:bodyPr anchorCtr="0" anchor="t" bIns="0" lIns="0" spcFirstLastPara="1" rIns="0" wrap="square" tIns="0">
            <a:noAutofit/>
          </a:bodyPr>
          <a:lstStyle/>
          <a:p>
            <a:pPr indent="0" lvl="0" marL="0" marR="0" rtl="0" algn="l">
              <a:lnSpc>
                <a:spcPct val="140028"/>
              </a:lnSpc>
              <a:spcBef>
                <a:spcPts val="0"/>
              </a:spcBef>
              <a:spcAft>
                <a:spcPts val="0"/>
              </a:spcAft>
              <a:buNone/>
            </a:pPr>
            <a:r>
              <a:rPr b="1" lang="en-US" sz="7000">
                <a:solidFill>
                  <a:srgbClr val="FFFFFF"/>
                </a:solidFill>
                <a:latin typeface="Raleway"/>
                <a:ea typeface="Raleway"/>
                <a:cs typeface="Raleway"/>
                <a:sym typeface="Raleway"/>
              </a:rPr>
              <a:t>8.Configuration Management (Ansible)</a:t>
            </a:r>
            <a:endParaRPr sz="7000">
              <a:solidFill>
                <a:srgbClr val="FFFFFF"/>
              </a:solidFill>
              <a:latin typeface="Roboto"/>
              <a:ea typeface="Roboto"/>
              <a:cs typeface="Roboto"/>
              <a:sym typeface="Roboto"/>
            </a:endParaRPr>
          </a:p>
          <a:p>
            <a:pPr indent="0" lvl="0" marL="0" marR="0" rtl="0" algn="l">
              <a:lnSpc>
                <a:spcPct val="140028"/>
              </a:lnSpc>
              <a:spcBef>
                <a:spcPts val="0"/>
              </a:spcBef>
              <a:spcAft>
                <a:spcPts val="0"/>
              </a:spcAft>
              <a:buNone/>
            </a:pPr>
            <a:r>
              <a:t/>
            </a:r>
            <a:endParaRPr b="1" sz="4700">
              <a:solidFill>
                <a:srgbClr val="FFFFFF"/>
              </a:solidFill>
              <a:latin typeface="Raleway"/>
              <a:ea typeface="Raleway"/>
              <a:cs typeface="Raleway"/>
              <a:sym typeface="Raleway"/>
            </a:endParaRPr>
          </a:p>
        </p:txBody>
      </p:sp>
      <p:sp>
        <p:nvSpPr>
          <p:cNvPr id="545" name="Google Shape;545;p33"/>
          <p:cNvSpPr txBox="1"/>
          <p:nvPr/>
        </p:nvSpPr>
        <p:spPr>
          <a:xfrm>
            <a:off x="662825" y="3016250"/>
            <a:ext cx="15717900" cy="6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a:t>
            </a:r>
            <a:r>
              <a:rPr lang="en-US" sz="3000">
                <a:solidFill>
                  <a:srgbClr val="FFFFFF"/>
                </a:solidFill>
                <a:latin typeface="Raleway"/>
                <a:ea typeface="Raleway"/>
                <a:cs typeface="Raleway"/>
                <a:sym typeface="Raleway"/>
              </a:rPr>
              <a:t>Implementation:</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Configured Ansible inventory with EC2 IP and SSH key</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Created role-based structure (app roles)</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Wrote playbook to  deploy the Django app</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Executed using: ansible-playbook -i inventory.ini site.yml</a:t>
            </a:r>
            <a:endParaRPr sz="3000">
              <a:solidFill>
                <a:srgbClr val="FFFFFF"/>
              </a:solidFill>
              <a:latin typeface="Raleway"/>
              <a:ea typeface="Raleway"/>
              <a:cs typeface="Raleway"/>
              <a:sym typeface="Raleway"/>
            </a:endParaRPr>
          </a:p>
          <a:p>
            <a:pPr indent="0" lvl="0" marL="0" rtl="0" algn="l">
              <a:spcBef>
                <a:spcPts val="0"/>
              </a:spcBef>
              <a:spcAft>
                <a:spcPts val="0"/>
              </a:spcAft>
              <a:buNone/>
            </a:pPr>
            <a:r>
              <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Results:</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EC2 instance successfully provisioned and app deployed</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All tasks executed without errors</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Re-running playbook showed idempotency</a:t>
            </a:r>
            <a:endParaRPr sz="3000">
              <a:solidFill>
                <a:srgbClr val="FFFFFF"/>
              </a:solidFill>
              <a:latin typeface="Raleway"/>
              <a:ea typeface="Raleway"/>
              <a:cs typeface="Raleway"/>
              <a:sym typeface="Raleway"/>
            </a:endParaRPr>
          </a:p>
          <a:p>
            <a:pPr indent="0" lvl="0" marL="0" rtl="0" algn="l">
              <a:spcBef>
                <a:spcPts val="0"/>
              </a:spcBef>
              <a:spcAft>
                <a:spcPts val="0"/>
              </a:spcAft>
              <a:buNone/>
            </a:pPr>
            <a:r>
              <a:rPr lang="en-US" sz="3000">
                <a:solidFill>
                  <a:srgbClr val="FFFFFF"/>
                </a:solidFill>
                <a:latin typeface="Raleway"/>
                <a:ea typeface="Raleway"/>
                <a:cs typeface="Raleway"/>
                <a:sym typeface="Raleway"/>
              </a:rPr>
              <a:t>- Output: ok=2  changed=1  unreachable=0  failed=0</a:t>
            </a:r>
            <a:endParaRPr sz="3000">
              <a:solidFill>
                <a:srgbClr val="FFFFFF"/>
              </a:solidFill>
              <a:latin typeface="Raleway"/>
              <a:ea typeface="Raleway"/>
              <a:cs typeface="Raleway"/>
              <a:sym typeface="Raleway"/>
            </a:endParaRPr>
          </a:p>
        </p:txBody>
      </p:sp>
      <p:sp>
        <p:nvSpPr>
          <p:cNvPr id="546" name="Google Shape;546;p3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7" name="Google Shape;547;p33"/>
          <p:cNvSpPr txBox="1"/>
          <p:nvPr/>
        </p:nvSpPr>
        <p:spPr>
          <a:xfrm>
            <a:off x="15288000" y="90630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551" name="Shape 551"/>
        <p:cNvGrpSpPr/>
        <p:nvPr/>
      </p:nvGrpSpPr>
      <p:grpSpPr>
        <a:xfrm>
          <a:off x="0" y="0"/>
          <a:ext cx="0" cy="0"/>
          <a:chOff x="0" y="0"/>
          <a:chExt cx="0" cy="0"/>
        </a:xfrm>
      </p:grpSpPr>
      <p:sp>
        <p:nvSpPr>
          <p:cNvPr id="552" name="Google Shape;552;p34"/>
          <p:cNvSpPr/>
          <p:nvPr/>
        </p:nvSpPr>
        <p:spPr>
          <a:xfrm>
            <a:off x="12168611" y="-3836768"/>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9999"/>
            </a:blip>
            <a:stretch>
              <a:fillRect b="0" l="0" r="0" t="0"/>
            </a:stretch>
          </a:blipFill>
          <a:ln>
            <a:noFill/>
          </a:ln>
        </p:spPr>
      </p:sp>
      <p:sp>
        <p:nvSpPr>
          <p:cNvPr id="553" name="Google Shape;553;p34"/>
          <p:cNvSpPr txBox="1"/>
          <p:nvPr/>
        </p:nvSpPr>
        <p:spPr>
          <a:xfrm>
            <a:off x="11944003" y="3343823"/>
            <a:ext cx="4680600" cy="2154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t/>
            </a:r>
            <a:endParaRPr/>
          </a:p>
        </p:txBody>
      </p:sp>
      <p:sp>
        <p:nvSpPr>
          <p:cNvPr id="554" name="Google Shape;554;p34"/>
          <p:cNvSpPr txBox="1"/>
          <p:nvPr/>
        </p:nvSpPr>
        <p:spPr>
          <a:xfrm>
            <a:off x="3556950" y="213400"/>
            <a:ext cx="11174100" cy="8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chemeClr val="lt2"/>
                </a:solidFill>
                <a:latin typeface="Raleway SemiBold"/>
                <a:ea typeface="Raleway SemiBold"/>
                <a:cs typeface="Raleway SemiBold"/>
                <a:sym typeface="Raleway SemiBold"/>
              </a:rPr>
              <a:t>Execution Screenshots / ansible</a:t>
            </a:r>
            <a:endParaRPr sz="5000">
              <a:solidFill>
                <a:schemeClr val="lt2"/>
              </a:solidFill>
              <a:latin typeface="Raleway SemiBold"/>
              <a:ea typeface="Raleway SemiBold"/>
              <a:cs typeface="Raleway SemiBold"/>
              <a:sym typeface="Raleway SemiBold"/>
            </a:endParaRPr>
          </a:p>
        </p:txBody>
      </p:sp>
      <p:pic>
        <p:nvPicPr>
          <p:cNvPr id="555" name="Google Shape;555;p34" title="1.jpg"/>
          <p:cNvPicPr preferRelativeResize="0"/>
          <p:nvPr/>
        </p:nvPicPr>
        <p:blipFill>
          <a:blip r:embed="rId4">
            <a:alphaModFix/>
          </a:blip>
          <a:stretch>
            <a:fillRect/>
          </a:stretch>
        </p:blipFill>
        <p:spPr>
          <a:xfrm>
            <a:off x="319625" y="1067800"/>
            <a:ext cx="8457600" cy="3896750"/>
          </a:xfrm>
          <a:prstGeom prst="rect">
            <a:avLst/>
          </a:prstGeom>
          <a:noFill/>
          <a:ln>
            <a:noFill/>
          </a:ln>
        </p:spPr>
      </p:pic>
      <p:sp>
        <p:nvSpPr>
          <p:cNvPr id="556" name="Google Shape;556;p34"/>
          <p:cNvSpPr txBox="1"/>
          <p:nvPr/>
        </p:nvSpPr>
        <p:spPr>
          <a:xfrm>
            <a:off x="395825" y="4812150"/>
            <a:ext cx="4935600" cy="8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9CB9C"/>
                </a:solidFill>
                <a:latin typeface="Calibri"/>
                <a:ea typeface="Calibri"/>
                <a:cs typeface="Calibri"/>
                <a:sym typeface="Calibri"/>
              </a:rPr>
              <a:t>Ansible starts connecting to EC2</a:t>
            </a:r>
            <a:endParaRPr sz="2800">
              <a:solidFill>
                <a:srgbClr val="F9CB9C"/>
              </a:solidFill>
              <a:latin typeface="Calibri"/>
              <a:ea typeface="Calibri"/>
              <a:cs typeface="Calibri"/>
              <a:sym typeface="Calibri"/>
            </a:endParaRPr>
          </a:p>
        </p:txBody>
      </p:sp>
      <p:pic>
        <p:nvPicPr>
          <p:cNvPr id="557" name="Google Shape;557;p34" title="2.jpg"/>
          <p:cNvPicPr preferRelativeResize="0"/>
          <p:nvPr/>
        </p:nvPicPr>
        <p:blipFill>
          <a:blip r:embed="rId5">
            <a:alphaModFix/>
          </a:blip>
          <a:stretch>
            <a:fillRect/>
          </a:stretch>
        </p:blipFill>
        <p:spPr>
          <a:xfrm>
            <a:off x="319625" y="5597150"/>
            <a:ext cx="8457600" cy="3718574"/>
          </a:xfrm>
          <a:prstGeom prst="rect">
            <a:avLst/>
          </a:prstGeom>
          <a:noFill/>
          <a:ln>
            <a:noFill/>
          </a:ln>
        </p:spPr>
      </p:pic>
      <p:sp>
        <p:nvSpPr>
          <p:cNvPr id="558" name="Google Shape;558;p34"/>
          <p:cNvSpPr txBox="1"/>
          <p:nvPr/>
        </p:nvSpPr>
        <p:spPr>
          <a:xfrm>
            <a:off x="161575" y="8766450"/>
            <a:ext cx="80742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rgbClr val="F9CB9C"/>
                </a:solidFill>
                <a:latin typeface="Calibri"/>
                <a:ea typeface="Calibri"/>
                <a:cs typeface="Calibri"/>
                <a:sym typeface="Calibri"/>
              </a:rPr>
              <a:t>Playbook is re-run to confirm idempotency</a:t>
            </a:r>
            <a:endParaRPr sz="2800">
              <a:solidFill>
                <a:srgbClr val="F9CB9C"/>
              </a:solidFill>
              <a:latin typeface="Calibri"/>
              <a:ea typeface="Calibri"/>
              <a:cs typeface="Calibri"/>
              <a:sym typeface="Calibri"/>
            </a:endParaRPr>
          </a:p>
        </p:txBody>
      </p:sp>
      <p:pic>
        <p:nvPicPr>
          <p:cNvPr id="559" name="Google Shape;559;p34" title="3.jpg"/>
          <p:cNvPicPr preferRelativeResize="0"/>
          <p:nvPr/>
        </p:nvPicPr>
        <p:blipFill>
          <a:blip r:embed="rId6">
            <a:alphaModFix/>
          </a:blip>
          <a:stretch>
            <a:fillRect/>
          </a:stretch>
        </p:blipFill>
        <p:spPr>
          <a:xfrm>
            <a:off x="8890000" y="1067800"/>
            <a:ext cx="8930851" cy="3896750"/>
          </a:xfrm>
          <a:prstGeom prst="rect">
            <a:avLst/>
          </a:prstGeom>
          <a:noFill/>
          <a:ln>
            <a:noFill/>
          </a:ln>
        </p:spPr>
      </p:pic>
      <p:sp>
        <p:nvSpPr>
          <p:cNvPr id="560" name="Google Shape;560;p34"/>
          <p:cNvSpPr txBox="1"/>
          <p:nvPr/>
        </p:nvSpPr>
        <p:spPr>
          <a:xfrm>
            <a:off x="10246600" y="4866188"/>
            <a:ext cx="65232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9CB9C"/>
                </a:solidFill>
                <a:latin typeface="Calibri"/>
                <a:ea typeface="Calibri"/>
                <a:cs typeface="Calibri"/>
                <a:sym typeface="Calibri"/>
              </a:rPr>
              <a:t>Playbook runs and installs needed packages</a:t>
            </a:r>
            <a:endParaRPr sz="2800">
              <a:solidFill>
                <a:srgbClr val="F9CB9C"/>
              </a:solidFill>
              <a:latin typeface="Calibri"/>
              <a:ea typeface="Calibri"/>
              <a:cs typeface="Calibri"/>
              <a:sym typeface="Calibri"/>
            </a:endParaRPr>
          </a:p>
        </p:txBody>
      </p:sp>
      <p:pic>
        <p:nvPicPr>
          <p:cNvPr id="561" name="Google Shape;561;p34" title="ansible run.png"/>
          <p:cNvPicPr preferRelativeResize="0"/>
          <p:nvPr/>
        </p:nvPicPr>
        <p:blipFill>
          <a:blip r:embed="rId7">
            <a:alphaModFix/>
          </a:blip>
          <a:stretch>
            <a:fillRect/>
          </a:stretch>
        </p:blipFill>
        <p:spPr>
          <a:xfrm>
            <a:off x="8890000" y="5597150"/>
            <a:ext cx="8930850" cy="3718575"/>
          </a:xfrm>
          <a:prstGeom prst="rect">
            <a:avLst/>
          </a:prstGeom>
          <a:noFill/>
          <a:ln>
            <a:noFill/>
          </a:ln>
        </p:spPr>
      </p:pic>
      <p:sp>
        <p:nvSpPr>
          <p:cNvPr id="562" name="Google Shape;562;p34"/>
          <p:cNvSpPr txBox="1"/>
          <p:nvPr/>
        </p:nvSpPr>
        <p:spPr>
          <a:xfrm>
            <a:off x="10592950" y="8756075"/>
            <a:ext cx="63546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rgbClr val="F9CB9C"/>
                </a:solidFill>
                <a:latin typeface="Calibri"/>
                <a:ea typeface="Calibri"/>
                <a:cs typeface="Calibri"/>
                <a:sym typeface="Calibri"/>
              </a:rPr>
              <a:t>Final output shows successful execution</a:t>
            </a:r>
            <a:endParaRPr sz="2800">
              <a:solidFill>
                <a:srgbClr val="F9CB9C"/>
              </a:solidFill>
              <a:latin typeface="Calibri"/>
              <a:ea typeface="Calibri"/>
              <a:cs typeface="Calibri"/>
              <a:sym typeface="Calibri"/>
            </a:endParaRPr>
          </a:p>
        </p:txBody>
      </p:sp>
      <p:sp>
        <p:nvSpPr>
          <p:cNvPr id="563" name="Google Shape;563;p3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4" name="Google Shape;564;p34"/>
          <p:cNvSpPr txBox="1"/>
          <p:nvPr/>
        </p:nvSpPr>
        <p:spPr>
          <a:xfrm>
            <a:off x="15838922" y="957417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568" name="Shape 568"/>
        <p:cNvGrpSpPr/>
        <p:nvPr/>
      </p:nvGrpSpPr>
      <p:grpSpPr>
        <a:xfrm>
          <a:off x="0" y="0"/>
          <a:ext cx="0" cy="0"/>
          <a:chOff x="0" y="0"/>
          <a:chExt cx="0" cy="0"/>
        </a:xfrm>
      </p:grpSpPr>
      <p:grpSp>
        <p:nvGrpSpPr>
          <p:cNvPr id="569" name="Google Shape;569;p35"/>
          <p:cNvGrpSpPr/>
          <p:nvPr/>
        </p:nvGrpSpPr>
        <p:grpSpPr>
          <a:xfrm>
            <a:off x="341175" y="2524421"/>
            <a:ext cx="3086120" cy="6009362"/>
            <a:chOff x="0" y="-85725"/>
            <a:chExt cx="812800" cy="1289369"/>
          </a:xfrm>
        </p:grpSpPr>
        <p:sp>
          <p:nvSpPr>
            <p:cNvPr id="570" name="Google Shape;570;p35"/>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571" name="Google Shape;571;p35"/>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2" name="Google Shape;572;p35"/>
          <p:cNvGrpSpPr/>
          <p:nvPr/>
        </p:nvGrpSpPr>
        <p:grpSpPr>
          <a:xfrm>
            <a:off x="3983675" y="3467850"/>
            <a:ext cx="3420425" cy="4895605"/>
            <a:chOff x="0" y="-85725"/>
            <a:chExt cx="812800" cy="1289369"/>
          </a:xfrm>
        </p:grpSpPr>
        <p:sp>
          <p:nvSpPr>
            <p:cNvPr id="573" name="Google Shape;573;p35"/>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DB9D88"/>
                </a:gs>
                <a:gs pos="100000">
                  <a:srgbClr val="62576B"/>
                </a:gs>
              </a:gsLst>
              <a:lin ang="0" scaled="0"/>
            </a:gradFill>
            <a:ln>
              <a:noFill/>
            </a:ln>
          </p:spPr>
        </p:sp>
        <p:sp>
          <p:nvSpPr>
            <p:cNvPr id="574" name="Google Shape;574;p35"/>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5" name="Google Shape;575;p35"/>
          <p:cNvGrpSpPr/>
          <p:nvPr/>
        </p:nvGrpSpPr>
        <p:grpSpPr>
          <a:xfrm>
            <a:off x="7834300" y="3429000"/>
            <a:ext cx="3086120" cy="5458286"/>
            <a:chOff x="0" y="-85725"/>
            <a:chExt cx="812800" cy="1289369"/>
          </a:xfrm>
        </p:grpSpPr>
        <p:sp>
          <p:nvSpPr>
            <p:cNvPr id="576" name="Google Shape;576;p35"/>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577" name="Google Shape;577;p35"/>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35"/>
          <p:cNvGrpSpPr/>
          <p:nvPr/>
        </p:nvGrpSpPr>
        <p:grpSpPr>
          <a:xfrm>
            <a:off x="1383208" y="2858048"/>
            <a:ext cx="789473" cy="798724"/>
            <a:chOff x="0" y="-9525"/>
            <a:chExt cx="812800" cy="822325"/>
          </a:xfrm>
        </p:grpSpPr>
        <p:sp>
          <p:nvSpPr>
            <p:cNvPr id="579" name="Google Shape;579;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1" name="Google Shape;581;p35"/>
          <p:cNvGrpSpPr/>
          <p:nvPr/>
        </p:nvGrpSpPr>
        <p:grpSpPr>
          <a:xfrm>
            <a:off x="5032543" y="3811460"/>
            <a:ext cx="789473" cy="798724"/>
            <a:chOff x="0" y="-9525"/>
            <a:chExt cx="812800" cy="822325"/>
          </a:xfrm>
        </p:grpSpPr>
        <p:sp>
          <p:nvSpPr>
            <p:cNvPr id="582" name="Google Shape;582;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4" name="Google Shape;584;p35"/>
          <p:cNvGrpSpPr/>
          <p:nvPr/>
        </p:nvGrpSpPr>
        <p:grpSpPr>
          <a:xfrm>
            <a:off x="8982643" y="3811460"/>
            <a:ext cx="789473" cy="798724"/>
            <a:chOff x="0" y="-9525"/>
            <a:chExt cx="812800" cy="822325"/>
          </a:xfrm>
        </p:grpSpPr>
        <p:sp>
          <p:nvSpPr>
            <p:cNvPr id="585" name="Google Shape;585;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7" name="Google Shape;587;p35"/>
          <p:cNvGrpSpPr/>
          <p:nvPr/>
        </p:nvGrpSpPr>
        <p:grpSpPr>
          <a:xfrm>
            <a:off x="0" y="9134520"/>
            <a:ext cx="18288000" cy="1160279"/>
            <a:chOff x="0" y="-85725"/>
            <a:chExt cx="4816593" cy="305588"/>
          </a:xfrm>
        </p:grpSpPr>
        <p:sp>
          <p:nvSpPr>
            <p:cNvPr id="588" name="Google Shape;588;p35"/>
            <p:cNvSpPr/>
            <p:nvPr/>
          </p:nvSpPr>
          <p:spPr>
            <a:xfrm>
              <a:off x="0" y="0"/>
              <a:ext cx="4816592" cy="219863"/>
            </a:xfrm>
            <a:custGeom>
              <a:rect b="b" l="l" r="r" t="t"/>
              <a:pathLst>
                <a:path extrusionOk="0" h="219863" w="4816592">
                  <a:moveTo>
                    <a:pt x="0" y="0"/>
                  </a:moveTo>
                  <a:lnTo>
                    <a:pt x="4816592" y="0"/>
                  </a:lnTo>
                  <a:lnTo>
                    <a:pt x="4816592" y="219863"/>
                  </a:lnTo>
                  <a:lnTo>
                    <a:pt x="0" y="219863"/>
                  </a:lnTo>
                  <a:close/>
                </a:path>
              </a:pathLst>
            </a:custGeom>
            <a:solidFill>
              <a:srgbClr val="FFFFFF"/>
            </a:solidFill>
            <a:ln>
              <a:noFill/>
            </a:ln>
          </p:spPr>
        </p:sp>
        <p:sp>
          <p:nvSpPr>
            <p:cNvPr id="589" name="Google Shape;589;p35"/>
            <p:cNvSpPr txBox="1"/>
            <p:nvPr/>
          </p:nvSpPr>
          <p:spPr>
            <a:xfrm>
              <a:off x="0" y="-85725"/>
              <a:ext cx="4816593" cy="305588"/>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0" name="Google Shape;590;p35"/>
          <p:cNvSpPr txBox="1"/>
          <p:nvPr/>
        </p:nvSpPr>
        <p:spPr>
          <a:xfrm>
            <a:off x="3983700" y="4799350"/>
            <a:ext cx="3420300" cy="2788500"/>
          </a:xfrm>
          <a:prstGeom prst="rect">
            <a:avLst/>
          </a:prstGeom>
          <a:noFill/>
          <a:ln>
            <a:noFill/>
          </a:ln>
        </p:spPr>
        <p:txBody>
          <a:bodyPr anchorCtr="0" anchor="t" bIns="0" lIns="0" spcFirstLastPara="1" rIns="0" wrap="square" tIns="0">
            <a:spAutoFit/>
          </a:bodyPr>
          <a:lstStyle/>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Visualization &amp; Dashboards:</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 Grafana provides clear, interactive dashboards.</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 Live data helps track trends and detect issues quickly.</a:t>
            </a:r>
            <a:endParaRPr sz="2000">
              <a:solidFill>
                <a:srgbClr val="FFFFFF"/>
              </a:solidFill>
              <a:latin typeface="Raleway"/>
              <a:ea typeface="Raleway"/>
              <a:cs typeface="Raleway"/>
              <a:sym typeface="Raleway"/>
            </a:endParaRPr>
          </a:p>
        </p:txBody>
      </p:sp>
      <p:sp>
        <p:nvSpPr>
          <p:cNvPr id="591" name="Google Shape;591;p35"/>
          <p:cNvSpPr txBox="1"/>
          <p:nvPr/>
        </p:nvSpPr>
        <p:spPr>
          <a:xfrm>
            <a:off x="7960475" y="4610175"/>
            <a:ext cx="2550000" cy="4277100"/>
          </a:xfrm>
          <a:prstGeom prst="rect">
            <a:avLst/>
          </a:prstGeom>
          <a:noFill/>
          <a:ln>
            <a:noFill/>
          </a:ln>
        </p:spPr>
        <p:txBody>
          <a:bodyPr anchorCtr="0" anchor="t" bIns="0" lIns="0" spcFirstLastPara="1" rIns="0" wrap="square" tIns="0">
            <a:spAutoFit/>
          </a:bodyPr>
          <a:lstStyle/>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Alerts &amp; Notifications:</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 AlertManager sends warnings for high resource usage or system failures.</a:t>
            </a:r>
            <a:endParaRPr sz="2000">
              <a:solidFill>
                <a:srgbClr val="FFFFFF"/>
              </a:solidFill>
              <a:latin typeface="Roboto"/>
              <a:ea typeface="Roboto"/>
              <a:cs typeface="Roboto"/>
              <a:sym typeface="Roboto"/>
            </a:endParaRPr>
          </a:p>
          <a:p>
            <a:pPr indent="0" lvl="0" marL="0" marR="0" rtl="0" algn="l">
              <a:lnSpc>
                <a:spcPct val="161165"/>
              </a:lnSpc>
              <a:spcBef>
                <a:spcPts val="0"/>
              </a:spcBef>
              <a:spcAft>
                <a:spcPts val="0"/>
              </a:spcAft>
              <a:buNone/>
            </a:pPr>
            <a:r>
              <a:rPr lang="en-US" sz="2000">
                <a:solidFill>
                  <a:srgbClr val="FFFFFF"/>
                </a:solidFill>
                <a:latin typeface="Roboto"/>
                <a:ea typeface="Roboto"/>
                <a:cs typeface="Roboto"/>
                <a:sym typeface="Roboto"/>
              </a:rPr>
              <a:t>- Alerts are sent via Slack or email for quick action.</a:t>
            </a:r>
            <a:endParaRPr sz="2000">
              <a:solidFill>
                <a:srgbClr val="FFFFFF"/>
              </a:solidFill>
              <a:latin typeface="Raleway"/>
              <a:ea typeface="Raleway"/>
              <a:cs typeface="Raleway"/>
              <a:sym typeface="Raleway"/>
            </a:endParaRPr>
          </a:p>
        </p:txBody>
      </p:sp>
      <p:sp>
        <p:nvSpPr>
          <p:cNvPr id="592" name="Google Shape;592;p35"/>
          <p:cNvSpPr txBox="1"/>
          <p:nvPr/>
        </p:nvSpPr>
        <p:spPr>
          <a:xfrm>
            <a:off x="1426631" y="3048308"/>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01</a:t>
            </a:r>
            <a:endParaRPr/>
          </a:p>
        </p:txBody>
      </p:sp>
      <p:sp>
        <p:nvSpPr>
          <p:cNvPr id="593" name="Google Shape;593;p35"/>
          <p:cNvSpPr txBox="1"/>
          <p:nvPr/>
        </p:nvSpPr>
        <p:spPr>
          <a:xfrm>
            <a:off x="5075991" y="3972346"/>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02</a:t>
            </a:r>
            <a:endParaRPr/>
          </a:p>
        </p:txBody>
      </p:sp>
      <p:sp>
        <p:nvSpPr>
          <p:cNvPr id="594" name="Google Shape;594;p35"/>
          <p:cNvSpPr txBox="1"/>
          <p:nvPr/>
        </p:nvSpPr>
        <p:spPr>
          <a:xfrm>
            <a:off x="9026053" y="3972346"/>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03</a:t>
            </a:r>
            <a:endParaRPr/>
          </a:p>
        </p:txBody>
      </p:sp>
      <p:sp>
        <p:nvSpPr>
          <p:cNvPr id="595" name="Google Shape;595;p35"/>
          <p:cNvSpPr txBox="1"/>
          <p:nvPr/>
        </p:nvSpPr>
        <p:spPr>
          <a:xfrm>
            <a:off x="341179" y="632850"/>
            <a:ext cx="10579200" cy="107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000">
                <a:solidFill>
                  <a:srgbClr val="FFFFFF"/>
                </a:solidFill>
                <a:latin typeface="Roboto"/>
                <a:ea typeface="Roboto"/>
                <a:cs typeface="Roboto"/>
                <a:sym typeface="Roboto"/>
              </a:rPr>
              <a:t>9.Monitoring Solution</a:t>
            </a:r>
            <a:endParaRPr b="1" sz="7000"/>
          </a:p>
        </p:txBody>
      </p:sp>
      <p:sp>
        <p:nvSpPr>
          <p:cNvPr id="596" name="Google Shape;596;p35"/>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3">
              <a:alphaModFix amt="9999"/>
            </a:blip>
            <a:stretch>
              <a:fillRect b="0" l="0" r="0" t="0"/>
            </a:stretch>
          </a:blipFill>
          <a:ln>
            <a:noFill/>
          </a:ln>
        </p:spPr>
      </p:sp>
      <p:sp>
        <p:nvSpPr>
          <p:cNvPr id="597" name="Google Shape;597;p35"/>
          <p:cNvSpPr txBox="1"/>
          <p:nvPr/>
        </p:nvSpPr>
        <p:spPr>
          <a:xfrm>
            <a:off x="550738" y="3897550"/>
            <a:ext cx="2667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FFFF"/>
                </a:solidFill>
                <a:latin typeface="Roboto"/>
                <a:ea typeface="Roboto"/>
                <a:cs typeface="Roboto"/>
                <a:sym typeface="Roboto"/>
              </a:rPr>
              <a:t>Metrics Collection:</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 Prometheus gathers system data like CPU, memory, and network usage.</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 Node Exporter runs on all instances to track key performance indicators.</a:t>
            </a:r>
            <a:endParaRPr sz="4000">
              <a:solidFill>
                <a:schemeClr val="dk1"/>
              </a:solidFill>
              <a:latin typeface="Calibri"/>
              <a:ea typeface="Calibri"/>
              <a:cs typeface="Calibri"/>
              <a:sym typeface="Calibri"/>
            </a:endParaRPr>
          </a:p>
        </p:txBody>
      </p:sp>
      <p:pic>
        <p:nvPicPr>
          <p:cNvPr id="598" name="Google Shape;598;p35"/>
          <p:cNvPicPr preferRelativeResize="0"/>
          <p:nvPr/>
        </p:nvPicPr>
        <p:blipFill>
          <a:blip r:embed="rId4">
            <a:alphaModFix/>
          </a:blip>
          <a:stretch>
            <a:fillRect/>
          </a:stretch>
        </p:blipFill>
        <p:spPr>
          <a:xfrm>
            <a:off x="12101375" y="189650"/>
            <a:ext cx="5996100" cy="3621805"/>
          </a:xfrm>
          <a:prstGeom prst="rect">
            <a:avLst/>
          </a:prstGeom>
          <a:noFill/>
          <a:ln>
            <a:noFill/>
          </a:ln>
        </p:spPr>
      </p:pic>
      <p:grpSp>
        <p:nvGrpSpPr>
          <p:cNvPr id="599" name="Google Shape;599;p35"/>
          <p:cNvGrpSpPr/>
          <p:nvPr/>
        </p:nvGrpSpPr>
        <p:grpSpPr>
          <a:xfrm>
            <a:off x="11524100" y="3947800"/>
            <a:ext cx="3420425" cy="4895723"/>
            <a:chOff x="0" y="-85725"/>
            <a:chExt cx="812800" cy="1289400"/>
          </a:xfrm>
        </p:grpSpPr>
        <p:sp>
          <p:nvSpPr>
            <p:cNvPr id="600" name="Google Shape;600;p35"/>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DB9D88"/>
                </a:gs>
                <a:gs pos="100000">
                  <a:srgbClr val="62576B"/>
                </a:gs>
              </a:gsLst>
              <a:lin ang="0" scaled="0"/>
            </a:gradFill>
            <a:ln>
              <a:noFill/>
            </a:ln>
          </p:spPr>
        </p:sp>
        <p:sp>
          <p:nvSpPr>
            <p:cNvPr id="601" name="Google Shape;601;p35"/>
            <p:cNvSpPr txBox="1"/>
            <p:nvPr/>
          </p:nvSpPr>
          <p:spPr>
            <a:xfrm>
              <a:off x="0" y="-85725"/>
              <a:ext cx="8127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2" name="Google Shape;602;p35"/>
          <p:cNvSpPr txBox="1"/>
          <p:nvPr/>
        </p:nvSpPr>
        <p:spPr>
          <a:xfrm>
            <a:off x="11697563" y="4510913"/>
            <a:ext cx="30735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FFFF"/>
                </a:solidFill>
                <a:latin typeface="Roboto"/>
                <a:ea typeface="Roboto"/>
                <a:cs typeface="Roboto"/>
                <a:sym typeface="Roboto"/>
              </a:rPr>
              <a:t>Benefits:</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1- Live system monitoring with instant insights.</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2-  Early issue detection before failures occur.</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3-  Quick response to incidents, minimizing downtime.</a:t>
            </a:r>
            <a:endParaRPr sz="2000">
              <a:solidFill>
                <a:srgbClr val="FFFFFF"/>
              </a:solidFill>
              <a:latin typeface="Roboto"/>
              <a:ea typeface="Roboto"/>
              <a:cs typeface="Roboto"/>
              <a:sym typeface="Roboto"/>
            </a:endParaRPr>
          </a:p>
          <a:p>
            <a:pPr indent="0" lvl="0" marL="0" rtl="0" algn="l">
              <a:spcBef>
                <a:spcPts val="0"/>
              </a:spcBef>
              <a:spcAft>
                <a:spcPts val="0"/>
              </a:spcAft>
              <a:buNone/>
            </a:pPr>
            <a:r>
              <a:rPr lang="en-US" sz="2000">
                <a:solidFill>
                  <a:srgbClr val="FFFFFF"/>
                </a:solidFill>
                <a:latin typeface="Roboto"/>
                <a:ea typeface="Roboto"/>
                <a:cs typeface="Roboto"/>
                <a:sym typeface="Roboto"/>
              </a:rPr>
              <a:t>4-  Custom dashboards for better performance tracking.</a:t>
            </a:r>
            <a:endParaRPr sz="2000">
              <a:solidFill>
                <a:schemeClr val="dk1"/>
              </a:solidFill>
              <a:latin typeface="Calibri"/>
              <a:ea typeface="Calibri"/>
              <a:cs typeface="Calibri"/>
              <a:sym typeface="Calibri"/>
            </a:endParaRPr>
          </a:p>
        </p:txBody>
      </p:sp>
      <p:sp>
        <p:nvSpPr>
          <p:cNvPr id="603" name="Google Shape;603;p3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4" name="Google Shape;604;p35"/>
          <p:cNvSpPr txBox="1"/>
          <p:nvPr/>
        </p:nvSpPr>
        <p:spPr>
          <a:xfrm>
            <a:off x="15548200" y="86977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608" name="Shape 608"/>
        <p:cNvGrpSpPr/>
        <p:nvPr/>
      </p:nvGrpSpPr>
      <p:grpSpPr>
        <a:xfrm>
          <a:off x="0" y="0"/>
          <a:ext cx="0" cy="0"/>
          <a:chOff x="0" y="0"/>
          <a:chExt cx="0" cy="0"/>
        </a:xfrm>
      </p:grpSpPr>
      <p:sp>
        <p:nvSpPr>
          <p:cNvPr id="609" name="Google Shape;609;p36"/>
          <p:cNvSpPr txBox="1"/>
          <p:nvPr/>
        </p:nvSpPr>
        <p:spPr>
          <a:xfrm>
            <a:off x="341179" y="632850"/>
            <a:ext cx="10579200" cy="107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000">
                <a:solidFill>
                  <a:srgbClr val="FFFFFF"/>
                </a:solidFill>
                <a:latin typeface="Roboto"/>
                <a:ea typeface="Roboto"/>
                <a:cs typeface="Roboto"/>
                <a:sym typeface="Roboto"/>
              </a:rPr>
              <a:t>10</a:t>
            </a:r>
            <a:r>
              <a:rPr b="1" lang="en-US" sz="7000">
                <a:solidFill>
                  <a:srgbClr val="FFFFFF"/>
                </a:solidFill>
                <a:latin typeface="Roboto"/>
                <a:ea typeface="Roboto"/>
                <a:cs typeface="Roboto"/>
                <a:sym typeface="Roboto"/>
              </a:rPr>
              <a:t>.Live Application Demo</a:t>
            </a:r>
            <a:endParaRPr b="1" sz="7000"/>
          </a:p>
        </p:txBody>
      </p:sp>
      <p:sp>
        <p:nvSpPr>
          <p:cNvPr id="610" name="Google Shape;610;p36"/>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3">
              <a:alphaModFix amt="10000"/>
            </a:blip>
            <a:stretch>
              <a:fillRect b="0" l="0" r="0" t="0"/>
            </a:stretch>
          </a:blipFill>
          <a:ln>
            <a:noFill/>
          </a:ln>
        </p:spPr>
      </p:sp>
      <p:sp>
        <p:nvSpPr>
          <p:cNvPr id="611" name="Google Shape;611;p36"/>
          <p:cNvSpPr txBox="1"/>
          <p:nvPr/>
        </p:nvSpPr>
        <p:spPr>
          <a:xfrm>
            <a:off x="15902725" y="9188500"/>
            <a:ext cx="30000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23</a:t>
            </a:r>
            <a:endParaRPr/>
          </a:p>
        </p:txBody>
      </p:sp>
      <p:pic>
        <p:nvPicPr>
          <p:cNvPr id="612" name="Google Shape;612;p36" title="Demo Day.mp4">
            <a:hlinkClick r:id="rId4"/>
          </p:cNvPr>
          <p:cNvPicPr preferRelativeResize="0"/>
          <p:nvPr/>
        </p:nvPicPr>
        <p:blipFill>
          <a:blip r:embed="rId5">
            <a:alphaModFix/>
          </a:blip>
          <a:stretch>
            <a:fillRect/>
          </a:stretch>
        </p:blipFill>
        <p:spPr>
          <a:xfrm>
            <a:off x="1612800" y="1785600"/>
            <a:ext cx="14858950" cy="812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18" name="Google Shape;618;p37"/>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19" name="Google Shape;619;p37"/>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620" name="Google Shape;620;p37"/>
          <p:cNvSpPr/>
          <p:nvPr/>
        </p:nvSpPr>
        <p:spPr>
          <a:xfrm rot="5400000">
            <a:off x="10073743" y="8026975"/>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5">
              <a:alphaModFix/>
            </a:blip>
            <a:stretch>
              <a:fillRect b="0" l="0" r="0" t="0"/>
            </a:stretch>
          </a:blipFill>
          <a:ln>
            <a:noFill/>
          </a:ln>
        </p:spPr>
      </p:sp>
      <p:sp>
        <p:nvSpPr>
          <p:cNvPr id="621" name="Google Shape;621;p37"/>
          <p:cNvSpPr txBox="1"/>
          <p:nvPr/>
        </p:nvSpPr>
        <p:spPr>
          <a:xfrm>
            <a:off x="657277" y="956962"/>
            <a:ext cx="12115200" cy="831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Clr>
                <a:srgbClr val="000000"/>
              </a:buClr>
              <a:buFont typeface="Arial"/>
              <a:buNone/>
            </a:pPr>
            <a:r>
              <a:rPr b="1" lang="en-US" sz="5400">
                <a:solidFill>
                  <a:srgbClr val="FFFFFF"/>
                </a:solidFill>
                <a:latin typeface="Raleway"/>
                <a:ea typeface="Raleway"/>
                <a:cs typeface="Raleway"/>
                <a:sym typeface="Raleway"/>
              </a:rPr>
              <a:t>11. Challenges &amp; Solutions</a:t>
            </a:r>
            <a:endParaRPr b="1" sz="5400">
              <a:latin typeface="Raleway"/>
              <a:ea typeface="Raleway"/>
              <a:cs typeface="Raleway"/>
              <a:sym typeface="Raleway"/>
            </a:endParaRPr>
          </a:p>
        </p:txBody>
      </p:sp>
      <p:sp>
        <p:nvSpPr>
          <p:cNvPr id="622" name="Google Shape;622;p37"/>
          <p:cNvSpPr/>
          <p:nvPr/>
        </p:nvSpPr>
        <p:spPr>
          <a:xfrm>
            <a:off x="11257975" y="552700"/>
            <a:ext cx="2077500" cy="163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3" name="Google Shape;623;p37"/>
          <p:cNvSpPr txBox="1"/>
          <p:nvPr/>
        </p:nvSpPr>
        <p:spPr>
          <a:xfrm>
            <a:off x="1442375" y="2192503"/>
            <a:ext cx="10545000" cy="631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4100">
                <a:solidFill>
                  <a:srgbClr val="FFFFFF"/>
                </a:solidFill>
                <a:latin typeface="Raleway"/>
                <a:ea typeface="Raleway"/>
                <a:cs typeface="Raleway"/>
                <a:sym typeface="Raleway"/>
              </a:rPr>
              <a:t>1. Security Configuration Complexity</a:t>
            </a:r>
            <a:endParaRPr sz="4100">
              <a:solidFill>
                <a:srgbClr val="FFFFFF"/>
              </a:solidFill>
              <a:latin typeface="Raleway"/>
              <a:ea typeface="Raleway"/>
              <a:cs typeface="Raleway"/>
              <a:sym typeface="Raleway"/>
            </a:endParaRPr>
          </a:p>
        </p:txBody>
      </p:sp>
      <p:sp>
        <p:nvSpPr>
          <p:cNvPr id="624" name="Google Shape;624;p37"/>
          <p:cNvSpPr txBox="1"/>
          <p:nvPr/>
        </p:nvSpPr>
        <p:spPr>
          <a:xfrm>
            <a:off x="343625" y="3044500"/>
            <a:ext cx="7761600" cy="57723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Challenge:</a:t>
            </a:r>
            <a:endParaRPr b="1" sz="2500">
              <a:solidFill>
                <a:schemeClr val="lt1"/>
              </a:solidFill>
              <a:latin typeface="Raleway"/>
              <a:ea typeface="Raleway"/>
              <a:cs typeface="Raleway"/>
              <a:sym typeface="Raleway"/>
            </a:endParaRPr>
          </a:p>
          <a:p>
            <a:pPr indent="0" lvl="0" marL="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Setting up secure communication between AWS services was challenging due to the need to manage many security rules.</a:t>
            </a:r>
            <a:endParaRPr b="1" sz="2500">
              <a:solidFill>
                <a:schemeClr val="lt1"/>
              </a:solidFill>
              <a:latin typeface="Raleway"/>
              <a:ea typeface="Raleway"/>
              <a:cs typeface="Raleway"/>
              <a:sym typeface="Raleway"/>
            </a:endParaRPr>
          </a:p>
          <a:p>
            <a:pPr indent="0" lvl="0" marL="0" rtl="0" algn="l">
              <a:lnSpc>
                <a:spcPct val="140001"/>
              </a:lnSpc>
              <a:spcBef>
                <a:spcPts val="0"/>
              </a:spcBef>
              <a:spcAft>
                <a:spcPts val="0"/>
              </a:spcAft>
              <a:buClr>
                <a:schemeClr val="dk1"/>
              </a:buClr>
              <a:buSzPts val="1100"/>
              <a:buFont typeface="Arial"/>
              <a:buNone/>
            </a:pPr>
            <a:r>
              <a:t/>
            </a:r>
            <a:endParaRPr b="1" sz="2500">
              <a:solidFill>
                <a:schemeClr val="lt1"/>
              </a:solidFill>
              <a:latin typeface="Raleway"/>
              <a:ea typeface="Raleway"/>
              <a:cs typeface="Raleway"/>
              <a:sym typeface="Raleway"/>
            </a:endParaRPr>
          </a:p>
          <a:p>
            <a:pPr indent="0" lvl="0" marL="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Solution:</a:t>
            </a:r>
            <a:endParaRPr b="1" sz="2500">
              <a:solidFill>
                <a:schemeClr val="lt1"/>
              </a:solidFill>
              <a:latin typeface="Raleway"/>
              <a:ea typeface="Raleway"/>
              <a:cs typeface="Raleway"/>
              <a:sym typeface="Raleway"/>
            </a:endParaRPr>
          </a:p>
          <a:p>
            <a:pPr indent="0" lvl="0" marL="0" rtl="0" algn="l">
              <a:lnSpc>
                <a:spcPct val="140001"/>
              </a:lnSpc>
              <a:spcBef>
                <a:spcPts val="0"/>
              </a:spcBef>
              <a:spcAft>
                <a:spcPts val="0"/>
              </a:spcAft>
              <a:buClr>
                <a:srgbClr val="000000"/>
              </a:buClr>
              <a:buSzPts val="1100"/>
              <a:buFont typeface="Arial"/>
              <a:buNone/>
            </a:pPr>
            <a:r>
              <a:rPr b="1" lang="en-US" sz="2500">
                <a:solidFill>
                  <a:schemeClr val="lt1"/>
                </a:solidFill>
                <a:latin typeface="Raleway"/>
                <a:ea typeface="Raleway"/>
                <a:cs typeface="Raleway"/>
                <a:sym typeface="Raleway"/>
              </a:rPr>
              <a:t>We used a Security Group Dependency Chain, where each service only talks to specific others through defined paths. This made the setup clearer and reduced the chance of security mistakes.</a:t>
            </a:r>
            <a:endParaRPr b="1" sz="2500">
              <a:solidFill>
                <a:schemeClr val="lt1"/>
              </a:solidFill>
              <a:latin typeface="Raleway"/>
              <a:ea typeface="Raleway"/>
              <a:cs typeface="Raleway"/>
              <a:sym typeface="Raleway"/>
            </a:endParaRPr>
          </a:p>
        </p:txBody>
      </p:sp>
      <p:sp>
        <p:nvSpPr>
          <p:cNvPr id="625" name="Google Shape;625;p37"/>
          <p:cNvSpPr txBox="1"/>
          <p:nvPr/>
        </p:nvSpPr>
        <p:spPr>
          <a:xfrm>
            <a:off x="13959227" y="9314138"/>
            <a:ext cx="3044700" cy="346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1600">
                <a:solidFill>
                  <a:srgbClr val="FFFFFF"/>
                </a:solidFill>
                <a:latin typeface="EB Garamond"/>
                <a:ea typeface="EB Garamond"/>
                <a:cs typeface="EB Garamond"/>
                <a:sym typeface="EB Garamond"/>
              </a:rPr>
              <a:t>SDA2026-ORJWAN HADI</a:t>
            </a:r>
            <a:endParaRPr sz="1600">
              <a:solidFill>
                <a:srgbClr val="FFFFFF"/>
              </a:solidFill>
              <a:latin typeface="EB Garamond"/>
              <a:ea typeface="EB Garamond"/>
              <a:cs typeface="EB Garamond"/>
              <a:sym typeface="EB Garamond"/>
            </a:endParaRPr>
          </a:p>
        </p:txBody>
      </p:sp>
      <p:sp>
        <p:nvSpPr>
          <p:cNvPr id="626" name="Google Shape;626;p37"/>
          <p:cNvSpPr txBox="1"/>
          <p:nvPr/>
        </p:nvSpPr>
        <p:spPr>
          <a:xfrm>
            <a:off x="11905225" y="774250"/>
            <a:ext cx="7830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 1</a:t>
            </a:r>
            <a:endParaRPr sz="4900">
              <a:solidFill>
                <a:schemeClr val="dk1"/>
              </a:solidFill>
              <a:latin typeface="Calibri"/>
              <a:ea typeface="Calibri"/>
              <a:cs typeface="Calibri"/>
              <a:sym typeface="Calibri"/>
            </a:endParaRPr>
          </a:p>
        </p:txBody>
      </p:sp>
      <p:pic>
        <p:nvPicPr>
          <p:cNvPr id="627" name="Google Shape;627;p37"/>
          <p:cNvPicPr preferRelativeResize="0"/>
          <p:nvPr/>
        </p:nvPicPr>
        <p:blipFill rotWithShape="1">
          <a:blip r:embed="rId6">
            <a:alphaModFix/>
          </a:blip>
          <a:srcRect b="14037" l="0" r="0" t="13156"/>
          <a:stretch/>
        </p:blipFill>
        <p:spPr>
          <a:xfrm>
            <a:off x="8105225" y="3519525"/>
            <a:ext cx="9964824" cy="3491399"/>
          </a:xfrm>
          <a:prstGeom prst="rect">
            <a:avLst/>
          </a:prstGeom>
          <a:noFill/>
          <a:ln>
            <a:noFill/>
          </a:ln>
        </p:spPr>
      </p:pic>
      <p:sp>
        <p:nvSpPr>
          <p:cNvPr id="628" name="Google Shape;628;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9" name="Google Shape;629;p37"/>
          <p:cNvSpPr/>
          <p:nvPr/>
        </p:nvSpPr>
        <p:spPr>
          <a:xfrm>
            <a:off x="1926987" y="3044502"/>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30" name="Google Shape;630;p37"/>
          <p:cNvSpPr txBox="1"/>
          <p:nvPr/>
        </p:nvSpPr>
        <p:spPr>
          <a:xfrm>
            <a:off x="15288000" y="90630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36" name="Google Shape;636;p38"/>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37" name="Google Shape;637;p38"/>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38" name="Google Shape;638;p38"/>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639" name="Google Shape;639;p38"/>
          <p:cNvSpPr/>
          <p:nvPr/>
        </p:nvSpPr>
        <p:spPr>
          <a:xfrm rot="5400000">
            <a:off x="9999681" y="80492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5">
              <a:alphaModFix/>
            </a:blip>
            <a:stretch>
              <a:fillRect b="0" l="0" r="0" t="0"/>
            </a:stretch>
          </a:blipFill>
          <a:ln>
            <a:noFill/>
          </a:ln>
        </p:spPr>
      </p:sp>
      <p:sp>
        <p:nvSpPr>
          <p:cNvPr id="640" name="Google Shape;640;p38"/>
          <p:cNvSpPr txBox="1"/>
          <p:nvPr/>
        </p:nvSpPr>
        <p:spPr>
          <a:xfrm>
            <a:off x="657277" y="956962"/>
            <a:ext cx="12115200" cy="831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lang="en-US" sz="5400">
                <a:solidFill>
                  <a:srgbClr val="FFFFFF"/>
                </a:solidFill>
                <a:latin typeface="Raleway"/>
                <a:ea typeface="Raleway"/>
                <a:cs typeface="Raleway"/>
                <a:sym typeface="Raleway"/>
              </a:rPr>
              <a:t>11. Challenges &amp; Solutions</a:t>
            </a:r>
            <a:endParaRPr b="1" sz="5400">
              <a:latin typeface="Raleway"/>
              <a:ea typeface="Raleway"/>
              <a:cs typeface="Raleway"/>
              <a:sym typeface="Raleway"/>
            </a:endParaRPr>
          </a:p>
        </p:txBody>
      </p:sp>
      <p:sp>
        <p:nvSpPr>
          <p:cNvPr id="641" name="Google Shape;641;p38"/>
          <p:cNvSpPr/>
          <p:nvPr/>
        </p:nvSpPr>
        <p:spPr>
          <a:xfrm>
            <a:off x="11257975" y="552700"/>
            <a:ext cx="2077500" cy="163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2" name="Google Shape;642;p38"/>
          <p:cNvSpPr txBox="1"/>
          <p:nvPr/>
        </p:nvSpPr>
        <p:spPr>
          <a:xfrm>
            <a:off x="1442375" y="2192503"/>
            <a:ext cx="10545000" cy="631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4100">
                <a:solidFill>
                  <a:srgbClr val="FFFFFF"/>
                </a:solidFill>
                <a:latin typeface="Raleway"/>
                <a:ea typeface="Raleway"/>
                <a:cs typeface="Raleway"/>
                <a:sym typeface="Raleway"/>
              </a:rPr>
              <a:t>2. Database Configuration in Private Subnet</a:t>
            </a:r>
            <a:endParaRPr sz="4100">
              <a:solidFill>
                <a:srgbClr val="FFFFFF"/>
              </a:solidFill>
              <a:latin typeface="Raleway"/>
              <a:ea typeface="Raleway"/>
              <a:cs typeface="Raleway"/>
              <a:sym typeface="Raleway"/>
            </a:endParaRPr>
          </a:p>
        </p:txBody>
      </p:sp>
      <p:sp>
        <p:nvSpPr>
          <p:cNvPr id="643" name="Google Shape;643;p38"/>
          <p:cNvSpPr txBox="1"/>
          <p:nvPr/>
        </p:nvSpPr>
        <p:spPr>
          <a:xfrm>
            <a:off x="207550" y="3083375"/>
            <a:ext cx="7761600" cy="63108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Challenge:</a:t>
            </a:r>
            <a:endParaRPr b="1" sz="25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Deploying the database in a private subnet increased security but made it difficult for the application to connect without exposing credentials.</a:t>
            </a:r>
            <a:endParaRPr b="1" sz="25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t/>
            </a:r>
            <a:endParaRPr b="1" sz="25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Solution:</a:t>
            </a:r>
            <a:endParaRPr b="1" sz="25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500">
                <a:solidFill>
                  <a:schemeClr val="lt1"/>
                </a:solidFill>
                <a:latin typeface="Raleway"/>
                <a:ea typeface="Raleway"/>
                <a:cs typeface="Raleway"/>
                <a:sym typeface="Raleway"/>
              </a:rPr>
              <a:t>We securely stored the database credentials in AWS Systems Manager Parameter Store, allowing the application to retrieve them dynamically when needed. This eliminated the need for hardcoded values and ensured secure access.</a:t>
            </a:r>
            <a:endParaRPr b="1" sz="2500">
              <a:solidFill>
                <a:schemeClr val="lt1"/>
              </a:solidFill>
              <a:latin typeface="Raleway"/>
              <a:ea typeface="Raleway"/>
              <a:cs typeface="Raleway"/>
              <a:sym typeface="Raleway"/>
            </a:endParaRPr>
          </a:p>
        </p:txBody>
      </p:sp>
      <p:sp>
        <p:nvSpPr>
          <p:cNvPr id="644" name="Google Shape;644;p38"/>
          <p:cNvSpPr txBox="1"/>
          <p:nvPr/>
        </p:nvSpPr>
        <p:spPr>
          <a:xfrm>
            <a:off x="13932917" y="9314140"/>
            <a:ext cx="3044700" cy="346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1600">
                <a:solidFill>
                  <a:srgbClr val="FFFFFF"/>
                </a:solidFill>
                <a:latin typeface="EB Garamond"/>
                <a:ea typeface="EB Garamond"/>
                <a:cs typeface="EB Garamond"/>
                <a:sym typeface="EB Garamond"/>
              </a:rPr>
              <a:t>SDA2026-ORJWAN HADI</a:t>
            </a:r>
            <a:endParaRPr sz="1600">
              <a:solidFill>
                <a:srgbClr val="FFFFFF"/>
              </a:solidFill>
              <a:latin typeface="EB Garamond"/>
              <a:ea typeface="EB Garamond"/>
              <a:cs typeface="EB Garamond"/>
              <a:sym typeface="EB Garamond"/>
            </a:endParaRPr>
          </a:p>
        </p:txBody>
      </p:sp>
      <p:sp>
        <p:nvSpPr>
          <p:cNvPr id="645" name="Google Shape;645;p38"/>
          <p:cNvSpPr txBox="1"/>
          <p:nvPr/>
        </p:nvSpPr>
        <p:spPr>
          <a:xfrm>
            <a:off x="11905225" y="774250"/>
            <a:ext cx="7830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 2</a:t>
            </a:r>
            <a:endParaRPr sz="4900">
              <a:solidFill>
                <a:schemeClr val="dk1"/>
              </a:solidFill>
              <a:latin typeface="Calibri"/>
              <a:ea typeface="Calibri"/>
              <a:cs typeface="Calibri"/>
              <a:sym typeface="Calibri"/>
            </a:endParaRPr>
          </a:p>
        </p:txBody>
      </p:sp>
      <p:pic>
        <p:nvPicPr>
          <p:cNvPr id="646" name="Google Shape;646;p38"/>
          <p:cNvPicPr preferRelativeResize="0"/>
          <p:nvPr/>
        </p:nvPicPr>
        <p:blipFill rotWithShape="1">
          <a:blip r:embed="rId6">
            <a:alphaModFix/>
          </a:blip>
          <a:srcRect b="2947" l="4306" r="0" t="13781"/>
          <a:stretch/>
        </p:blipFill>
        <p:spPr>
          <a:xfrm>
            <a:off x="7801325" y="3500251"/>
            <a:ext cx="10271500" cy="3956475"/>
          </a:xfrm>
          <a:prstGeom prst="rect">
            <a:avLst/>
          </a:prstGeom>
          <a:noFill/>
          <a:ln>
            <a:noFill/>
          </a:ln>
        </p:spPr>
      </p:pic>
      <p:sp>
        <p:nvSpPr>
          <p:cNvPr id="647" name="Google Shape;647;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8" name="Google Shape;648;p38"/>
          <p:cNvSpPr/>
          <p:nvPr/>
        </p:nvSpPr>
        <p:spPr>
          <a:xfrm>
            <a:off x="1926987" y="3044502"/>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49" name="Google Shape;649;p38"/>
          <p:cNvSpPr txBox="1"/>
          <p:nvPr/>
        </p:nvSpPr>
        <p:spPr>
          <a:xfrm>
            <a:off x="15288000" y="90630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55" name="Google Shape;655;p39"/>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56" name="Google Shape;656;p39"/>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57" name="Google Shape;657;p39"/>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658" name="Google Shape;658;p39"/>
          <p:cNvSpPr txBox="1"/>
          <p:nvPr/>
        </p:nvSpPr>
        <p:spPr>
          <a:xfrm>
            <a:off x="657277" y="956962"/>
            <a:ext cx="12115200" cy="831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lang="en-US" sz="5400">
                <a:solidFill>
                  <a:srgbClr val="FFFFFF"/>
                </a:solidFill>
                <a:latin typeface="Raleway"/>
                <a:ea typeface="Raleway"/>
                <a:cs typeface="Raleway"/>
                <a:sym typeface="Raleway"/>
              </a:rPr>
              <a:t>11. Challenges &amp; Solutions</a:t>
            </a:r>
            <a:endParaRPr b="1" sz="5400">
              <a:latin typeface="Raleway"/>
              <a:ea typeface="Raleway"/>
              <a:cs typeface="Raleway"/>
              <a:sym typeface="Raleway"/>
            </a:endParaRPr>
          </a:p>
        </p:txBody>
      </p:sp>
      <p:sp>
        <p:nvSpPr>
          <p:cNvPr id="659" name="Google Shape;659;p39"/>
          <p:cNvSpPr/>
          <p:nvPr/>
        </p:nvSpPr>
        <p:spPr>
          <a:xfrm>
            <a:off x="11257975" y="552700"/>
            <a:ext cx="2077500" cy="163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0" name="Google Shape;660;p39"/>
          <p:cNvSpPr txBox="1"/>
          <p:nvPr/>
        </p:nvSpPr>
        <p:spPr>
          <a:xfrm>
            <a:off x="1442375" y="2192503"/>
            <a:ext cx="10545000" cy="5694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lang="en-US" sz="3700">
                <a:solidFill>
                  <a:srgbClr val="FFFFFF"/>
                </a:solidFill>
                <a:latin typeface="Raleway"/>
                <a:ea typeface="Raleway"/>
                <a:cs typeface="Raleway"/>
                <a:sym typeface="Raleway"/>
              </a:rPr>
              <a:t>3. Auto-Scaling Lag During Deployment</a:t>
            </a:r>
            <a:endParaRPr sz="3700">
              <a:solidFill>
                <a:srgbClr val="FFFFFF"/>
              </a:solidFill>
              <a:latin typeface="Raleway"/>
              <a:ea typeface="Raleway"/>
              <a:cs typeface="Raleway"/>
              <a:sym typeface="Raleway"/>
            </a:endParaRPr>
          </a:p>
        </p:txBody>
      </p:sp>
      <p:sp>
        <p:nvSpPr>
          <p:cNvPr id="661" name="Google Shape;661;p39"/>
          <p:cNvSpPr txBox="1"/>
          <p:nvPr/>
        </p:nvSpPr>
        <p:spPr>
          <a:xfrm>
            <a:off x="285275" y="2896850"/>
            <a:ext cx="8602200" cy="65757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Challenge:</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When traffic increased, new EC2 instances started slowly because they needed time to install the required tools.</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Additionally, some instances launched without the correct IAM roles, which caused failures when accessing other AWS services like S3 or RDS.</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Solution:</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The EC2 instance was manually prepared with all required packages before testing scaling behavior.</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Clr>
                <a:schemeClr val="dk1"/>
              </a:buClr>
              <a:buSzPts val="1100"/>
              <a:buFont typeface="Arial"/>
              <a:buNone/>
            </a:pPr>
            <a:r>
              <a:rPr b="1" lang="en-US" sz="2400">
                <a:solidFill>
                  <a:schemeClr val="lt1"/>
                </a:solidFill>
                <a:latin typeface="Raleway"/>
                <a:ea typeface="Raleway"/>
                <a:cs typeface="Raleway"/>
                <a:sym typeface="Raleway"/>
              </a:rPr>
              <a:t>We also ensured the correct IAM role was attached to the instance, granting it limited but sufficient permissions to access needed resources securely.</a:t>
            </a:r>
            <a:endParaRPr sz="2400">
              <a:solidFill>
                <a:schemeClr val="dk1"/>
              </a:solidFill>
              <a:highlight>
                <a:schemeClr val="lt2"/>
              </a:highlight>
              <a:latin typeface="Raleway"/>
              <a:ea typeface="Raleway"/>
              <a:cs typeface="Raleway"/>
              <a:sym typeface="Raleway"/>
            </a:endParaRPr>
          </a:p>
        </p:txBody>
      </p:sp>
      <p:sp>
        <p:nvSpPr>
          <p:cNvPr id="662" name="Google Shape;662;p39"/>
          <p:cNvSpPr txBox="1"/>
          <p:nvPr/>
        </p:nvSpPr>
        <p:spPr>
          <a:xfrm>
            <a:off x="14815025" y="9500150"/>
            <a:ext cx="3044700" cy="2463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1600">
                <a:solidFill>
                  <a:srgbClr val="FFFFFF"/>
                </a:solidFill>
                <a:latin typeface="EB Garamond"/>
                <a:ea typeface="EB Garamond"/>
                <a:cs typeface="EB Garamond"/>
                <a:sym typeface="EB Garamond"/>
              </a:rPr>
              <a:t>SDA2026-ORJWAN HADI</a:t>
            </a:r>
            <a:endParaRPr sz="1600">
              <a:solidFill>
                <a:srgbClr val="FFFFFF"/>
              </a:solidFill>
              <a:latin typeface="EB Garamond"/>
              <a:ea typeface="EB Garamond"/>
              <a:cs typeface="EB Garamond"/>
              <a:sym typeface="EB Garamond"/>
            </a:endParaRPr>
          </a:p>
        </p:txBody>
      </p:sp>
      <p:sp>
        <p:nvSpPr>
          <p:cNvPr id="663" name="Google Shape;663;p39"/>
          <p:cNvSpPr txBox="1"/>
          <p:nvPr/>
        </p:nvSpPr>
        <p:spPr>
          <a:xfrm>
            <a:off x="11905225" y="774250"/>
            <a:ext cx="7830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 3</a:t>
            </a:r>
            <a:endParaRPr sz="4900">
              <a:solidFill>
                <a:schemeClr val="dk1"/>
              </a:solidFill>
              <a:latin typeface="Calibri"/>
              <a:ea typeface="Calibri"/>
              <a:cs typeface="Calibri"/>
              <a:sym typeface="Calibri"/>
            </a:endParaRPr>
          </a:p>
        </p:txBody>
      </p:sp>
      <p:pic>
        <p:nvPicPr>
          <p:cNvPr id="664" name="Google Shape;664;p39"/>
          <p:cNvPicPr preferRelativeResize="0"/>
          <p:nvPr/>
        </p:nvPicPr>
        <p:blipFill>
          <a:blip r:embed="rId6">
            <a:alphaModFix/>
          </a:blip>
          <a:stretch>
            <a:fillRect/>
          </a:stretch>
        </p:blipFill>
        <p:spPr>
          <a:xfrm>
            <a:off x="10100950" y="2192512"/>
            <a:ext cx="7620701" cy="5543725"/>
          </a:xfrm>
          <a:prstGeom prst="rect">
            <a:avLst/>
          </a:prstGeom>
          <a:noFill/>
          <a:ln>
            <a:noFill/>
          </a:ln>
        </p:spPr>
      </p:pic>
      <p:pic>
        <p:nvPicPr>
          <p:cNvPr id="665" name="Google Shape;665;p39"/>
          <p:cNvPicPr preferRelativeResize="0"/>
          <p:nvPr/>
        </p:nvPicPr>
        <p:blipFill rotWithShape="1">
          <a:blip r:embed="rId7">
            <a:alphaModFix/>
          </a:blip>
          <a:srcRect b="16860" l="0" r="0" t="13379"/>
          <a:stretch/>
        </p:blipFill>
        <p:spPr>
          <a:xfrm>
            <a:off x="10100950" y="5055300"/>
            <a:ext cx="7620701" cy="5021601"/>
          </a:xfrm>
          <a:prstGeom prst="rect">
            <a:avLst/>
          </a:prstGeom>
          <a:noFill/>
          <a:ln>
            <a:noFill/>
          </a:ln>
        </p:spPr>
      </p:pic>
      <p:sp>
        <p:nvSpPr>
          <p:cNvPr id="666" name="Google Shape;666;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7" name="Google Shape;667;p39"/>
          <p:cNvSpPr/>
          <p:nvPr/>
        </p:nvSpPr>
        <p:spPr>
          <a:xfrm>
            <a:off x="1926987" y="3044502"/>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68" name="Google Shape;668;p39"/>
          <p:cNvSpPr txBox="1"/>
          <p:nvPr/>
        </p:nvSpPr>
        <p:spPr>
          <a:xfrm>
            <a:off x="15528254" y="1085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74" name="Google Shape;674;p40"/>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75" name="Google Shape;675;p40"/>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76" name="Google Shape;676;p40"/>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677" name="Google Shape;677;p40"/>
          <p:cNvSpPr/>
          <p:nvPr/>
        </p:nvSpPr>
        <p:spPr>
          <a:xfrm rot="5400000">
            <a:off x="250529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5">
              <a:alphaModFix/>
            </a:blip>
            <a:stretch>
              <a:fillRect b="0" l="0" r="0" t="0"/>
            </a:stretch>
          </a:blipFill>
          <a:ln>
            <a:noFill/>
          </a:ln>
        </p:spPr>
      </p:sp>
      <p:sp>
        <p:nvSpPr>
          <p:cNvPr id="678" name="Google Shape;678;p40"/>
          <p:cNvSpPr txBox="1"/>
          <p:nvPr/>
        </p:nvSpPr>
        <p:spPr>
          <a:xfrm>
            <a:off x="657277" y="956962"/>
            <a:ext cx="12115200" cy="831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lang="en-US" sz="5400">
                <a:solidFill>
                  <a:srgbClr val="FFFFFF"/>
                </a:solidFill>
                <a:latin typeface="Raleway"/>
                <a:ea typeface="Raleway"/>
                <a:cs typeface="Raleway"/>
                <a:sym typeface="Raleway"/>
              </a:rPr>
              <a:t>11. Challenges &amp; Solutions</a:t>
            </a:r>
            <a:endParaRPr b="1" sz="5400">
              <a:latin typeface="Raleway"/>
              <a:ea typeface="Raleway"/>
              <a:cs typeface="Raleway"/>
              <a:sym typeface="Raleway"/>
            </a:endParaRPr>
          </a:p>
        </p:txBody>
      </p:sp>
      <p:sp>
        <p:nvSpPr>
          <p:cNvPr id="679" name="Google Shape;679;p40"/>
          <p:cNvSpPr/>
          <p:nvPr/>
        </p:nvSpPr>
        <p:spPr>
          <a:xfrm>
            <a:off x="11257975" y="552700"/>
            <a:ext cx="2077500" cy="163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0" name="Google Shape;680;p40"/>
          <p:cNvSpPr txBox="1"/>
          <p:nvPr/>
        </p:nvSpPr>
        <p:spPr>
          <a:xfrm>
            <a:off x="1442375" y="2192503"/>
            <a:ext cx="10545000" cy="5694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3700">
                <a:solidFill>
                  <a:srgbClr val="FFFFFF"/>
                </a:solidFill>
                <a:latin typeface="Raleway"/>
                <a:ea typeface="Raleway"/>
                <a:cs typeface="Raleway"/>
                <a:sym typeface="Raleway"/>
              </a:rPr>
              <a:t>4.Terraform State Management</a:t>
            </a:r>
            <a:endParaRPr sz="3700">
              <a:solidFill>
                <a:srgbClr val="FFFFFF"/>
              </a:solidFill>
              <a:latin typeface="Raleway"/>
              <a:ea typeface="Raleway"/>
              <a:cs typeface="Raleway"/>
              <a:sym typeface="Raleway"/>
            </a:endParaRPr>
          </a:p>
        </p:txBody>
      </p:sp>
      <p:sp>
        <p:nvSpPr>
          <p:cNvPr id="681" name="Google Shape;681;p40"/>
          <p:cNvSpPr txBox="1"/>
          <p:nvPr/>
        </p:nvSpPr>
        <p:spPr>
          <a:xfrm>
            <a:off x="160900" y="3035275"/>
            <a:ext cx="8065500" cy="66126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Challenge:</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We needed to manage Terraform configurations and apply changes without corrupting the infrastructure setup, especially as the project grew more complex.</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Solution:</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We used a local terraform.tfstate file and organized our code into multiple .tf files (main.tf, variables.tf, outputs.tf, etc.). This helped us keep the infrastructure clear, modular, and manageable during deployment, even without using remote state.</a:t>
            </a:r>
            <a:endParaRPr sz="2500">
              <a:solidFill>
                <a:schemeClr val="dk1"/>
              </a:solidFill>
              <a:highlight>
                <a:schemeClr val="lt2"/>
              </a:highlight>
              <a:latin typeface="Raleway"/>
              <a:ea typeface="Raleway"/>
              <a:cs typeface="Raleway"/>
              <a:sym typeface="Raleway"/>
            </a:endParaRPr>
          </a:p>
          <a:p>
            <a:pPr indent="0" lvl="0" marL="0" rtl="0" algn="l">
              <a:lnSpc>
                <a:spcPct val="140001"/>
              </a:lnSpc>
              <a:spcBef>
                <a:spcPts val="0"/>
              </a:spcBef>
              <a:spcAft>
                <a:spcPts val="0"/>
              </a:spcAft>
              <a:buClr>
                <a:schemeClr val="dk1"/>
              </a:buClr>
              <a:buSzPts val="1100"/>
              <a:buFont typeface="Arial"/>
              <a:buNone/>
            </a:pPr>
            <a:r>
              <a:t/>
            </a:r>
            <a:endParaRPr sz="2500">
              <a:solidFill>
                <a:schemeClr val="dk1"/>
              </a:solidFill>
              <a:highlight>
                <a:schemeClr val="lt2"/>
              </a:highlight>
              <a:latin typeface="Raleway"/>
              <a:ea typeface="Raleway"/>
              <a:cs typeface="Raleway"/>
              <a:sym typeface="Raleway"/>
            </a:endParaRPr>
          </a:p>
          <a:p>
            <a:pPr indent="0" lvl="0" marL="0" rtl="0" algn="l">
              <a:lnSpc>
                <a:spcPct val="140001"/>
              </a:lnSpc>
              <a:spcBef>
                <a:spcPts val="0"/>
              </a:spcBef>
              <a:spcAft>
                <a:spcPts val="0"/>
              </a:spcAft>
              <a:buSzPts val="1100"/>
              <a:buNone/>
            </a:pPr>
            <a:r>
              <a:t/>
            </a:r>
            <a:endParaRPr sz="2500">
              <a:solidFill>
                <a:schemeClr val="dk1"/>
              </a:solidFill>
              <a:highlight>
                <a:schemeClr val="lt2"/>
              </a:highlight>
              <a:latin typeface="Raleway"/>
              <a:ea typeface="Raleway"/>
              <a:cs typeface="Raleway"/>
              <a:sym typeface="Raleway"/>
            </a:endParaRPr>
          </a:p>
        </p:txBody>
      </p:sp>
      <p:sp>
        <p:nvSpPr>
          <p:cNvPr id="682" name="Google Shape;682;p40"/>
          <p:cNvSpPr txBox="1"/>
          <p:nvPr/>
        </p:nvSpPr>
        <p:spPr>
          <a:xfrm>
            <a:off x="13989460" y="9317930"/>
            <a:ext cx="3044700" cy="346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1600">
                <a:solidFill>
                  <a:srgbClr val="FFFFFF"/>
                </a:solidFill>
                <a:latin typeface="EB Garamond"/>
                <a:ea typeface="EB Garamond"/>
                <a:cs typeface="EB Garamond"/>
                <a:sym typeface="EB Garamond"/>
              </a:rPr>
              <a:t>SDA2026-ORJWAN HADI</a:t>
            </a:r>
            <a:endParaRPr sz="1600">
              <a:solidFill>
                <a:srgbClr val="FFFFFF"/>
              </a:solidFill>
              <a:latin typeface="EB Garamond"/>
              <a:ea typeface="EB Garamond"/>
              <a:cs typeface="EB Garamond"/>
              <a:sym typeface="EB Garamond"/>
            </a:endParaRPr>
          </a:p>
        </p:txBody>
      </p:sp>
      <p:sp>
        <p:nvSpPr>
          <p:cNvPr id="683" name="Google Shape;683;p40"/>
          <p:cNvSpPr txBox="1"/>
          <p:nvPr/>
        </p:nvSpPr>
        <p:spPr>
          <a:xfrm>
            <a:off x="11905225" y="774250"/>
            <a:ext cx="7830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 4</a:t>
            </a:r>
            <a:endParaRPr sz="4900">
              <a:solidFill>
                <a:schemeClr val="dk1"/>
              </a:solidFill>
              <a:latin typeface="Calibri"/>
              <a:ea typeface="Calibri"/>
              <a:cs typeface="Calibri"/>
              <a:sym typeface="Calibri"/>
            </a:endParaRPr>
          </a:p>
        </p:txBody>
      </p:sp>
      <p:pic>
        <p:nvPicPr>
          <p:cNvPr id="684" name="Google Shape;684;p40"/>
          <p:cNvPicPr preferRelativeResize="0"/>
          <p:nvPr/>
        </p:nvPicPr>
        <p:blipFill>
          <a:blip r:embed="rId6">
            <a:alphaModFix/>
          </a:blip>
          <a:stretch>
            <a:fillRect/>
          </a:stretch>
        </p:blipFill>
        <p:spPr>
          <a:xfrm>
            <a:off x="8321650" y="2382325"/>
            <a:ext cx="2554125" cy="7364125"/>
          </a:xfrm>
          <a:prstGeom prst="rect">
            <a:avLst/>
          </a:prstGeom>
          <a:noFill/>
          <a:ln>
            <a:noFill/>
          </a:ln>
        </p:spPr>
      </p:pic>
      <p:pic>
        <p:nvPicPr>
          <p:cNvPr id="685" name="Google Shape;685;p40"/>
          <p:cNvPicPr preferRelativeResize="0"/>
          <p:nvPr/>
        </p:nvPicPr>
        <p:blipFill>
          <a:blip r:embed="rId7">
            <a:alphaModFix/>
          </a:blip>
          <a:stretch>
            <a:fillRect/>
          </a:stretch>
        </p:blipFill>
        <p:spPr>
          <a:xfrm>
            <a:off x="10894825" y="2984425"/>
            <a:ext cx="7334451" cy="5723799"/>
          </a:xfrm>
          <a:prstGeom prst="rect">
            <a:avLst/>
          </a:prstGeom>
          <a:noFill/>
          <a:ln>
            <a:noFill/>
          </a:ln>
        </p:spPr>
      </p:pic>
      <p:sp>
        <p:nvSpPr>
          <p:cNvPr id="686" name="Google Shape;686;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7" name="Google Shape;687;p40"/>
          <p:cNvSpPr/>
          <p:nvPr/>
        </p:nvSpPr>
        <p:spPr>
          <a:xfrm>
            <a:off x="1926987" y="3044502"/>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88" name="Google Shape;688;p40"/>
          <p:cNvSpPr txBox="1"/>
          <p:nvPr/>
        </p:nvSpPr>
        <p:spPr>
          <a:xfrm>
            <a:off x="15288000" y="906305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94" name="Google Shape;694;p41"/>
          <p:cNvSpPr/>
          <p:nvPr/>
        </p:nvSpPr>
        <p:spPr>
          <a:xfrm>
            <a:off x="10572818" y="61436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95" name="Google Shape;695;p41"/>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696" name="Google Shape;696;p41"/>
          <p:cNvSpPr/>
          <p:nvPr/>
        </p:nvSpPr>
        <p:spPr>
          <a:xfrm rot="5400000">
            <a:off x="14663240" y="333783"/>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5">
              <a:alphaModFix/>
            </a:blip>
            <a:stretch>
              <a:fillRect b="0" l="0" r="0" t="0"/>
            </a:stretch>
          </a:blipFill>
          <a:ln>
            <a:noFill/>
          </a:ln>
        </p:spPr>
      </p:sp>
      <p:sp>
        <p:nvSpPr>
          <p:cNvPr id="697" name="Google Shape;697;p41"/>
          <p:cNvSpPr/>
          <p:nvPr/>
        </p:nvSpPr>
        <p:spPr>
          <a:xfrm rot="5400000">
            <a:off x="250529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5">
              <a:alphaModFix/>
            </a:blip>
            <a:stretch>
              <a:fillRect b="0" l="0" r="0" t="0"/>
            </a:stretch>
          </a:blipFill>
          <a:ln>
            <a:noFill/>
          </a:ln>
        </p:spPr>
      </p:sp>
      <p:sp>
        <p:nvSpPr>
          <p:cNvPr id="698" name="Google Shape;698;p41"/>
          <p:cNvSpPr txBox="1"/>
          <p:nvPr/>
        </p:nvSpPr>
        <p:spPr>
          <a:xfrm>
            <a:off x="657277" y="956962"/>
            <a:ext cx="12115200" cy="831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lang="en-US" sz="5400">
                <a:solidFill>
                  <a:srgbClr val="FFFFFF"/>
                </a:solidFill>
                <a:latin typeface="Raleway"/>
                <a:ea typeface="Raleway"/>
                <a:cs typeface="Raleway"/>
                <a:sym typeface="Raleway"/>
              </a:rPr>
              <a:t>11. Challenges &amp; Solutions</a:t>
            </a:r>
            <a:endParaRPr b="1" sz="5400">
              <a:latin typeface="Raleway"/>
              <a:ea typeface="Raleway"/>
              <a:cs typeface="Raleway"/>
              <a:sym typeface="Raleway"/>
            </a:endParaRPr>
          </a:p>
        </p:txBody>
      </p:sp>
      <p:sp>
        <p:nvSpPr>
          <p:cNvPr id="699" name="Google Shape;699;p41"/>
          <p:cNvSpPr/>
          <p:nvPr/>
        </p:nvSpPr>
        <p:spPr>
          <a:xfrm>
            <a:off x="11257975" y="552700"/>
            <a:ext cx="2077500" cy="163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0" name="Google Shape;700;p41"/>
          <p:cNvSpPr txBox="1"/>
          <p:nvPr/>
        </p:nvSpPr>
        <p:spPr>
          <a:xfrm>
            <a:off x="1442375" y="2192503"/>
            <a:ext cx="10545000" cy="6312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4100">
                <a:solidFill>
                  <a:srgbClr val="FFFFFF"/>
                </a:solidFill>
                <a:latin typeface="Raleway"/>
                <a:ea typeface="Raleway"/>
                <a:cs typeface="Raleway"/>
                <a:sym typeface="Raleway"/>
              </a:rPr>
              <a:t>5. S3 Permissions for Django Integration</a:t>
            </a:r>
            <a:endParaRPr sz="4100">
              <a:solidFill>
                <a:srgbClr val="FFFFFF"/>
              </a:solidFill>
              <a:latin typeface="Raleway"/>
              <a:ea typeface="Raleway"/>
              <a:cs typeface="Raleway"/>
              <a:sym typeface="Raleway"/>
            </a:endParaRPr>
          </a:p>
        </p:txBody>
      </p:sp>
      <p:sp>
        <p:nvSpPr>
          <p:cNvPr id="701" name="Google Shape;701;p41"/>
          <p:cNvSpPr txBox="1"/>
          <p:nvPr/>
        </p:nvSpPr>
        <p:spPr>
          <a:xfrm>
            <a:off x="259375" y="2989425"/>
            <a:ext cx="7377600" cy="66342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t/>
            </a:r>
            <a:endParaRPr sz="2500">
              <a:solidFill>
                <a:schemeClr val="dk1"/>
              </a:solidFill>
              <a:highlight>
                <a:schemeClr val="lt2"/>
              </a:highlight>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Challenge:</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Django needed access to S3 to upload and read files, but giving it full access could be unsafe.</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Solution:</a:t>
            </a:r>
            <a:endParaRPr b="1" sz="2400">
              <a:solidFill>
                <a:schemeClr val="lt1"/>
              </a:solidFill>
              <a:latin typeface="Raleway"/>
              <a:ea typeface="Raleway"/>
              <a:cs typeface="Raleway"/>
              <a:sym typeface="Raleway"/>
            </a:endParaRPr>
          </a:p>
          <a:p>
            <a:pPr indent="0" lvl="0" marL="0" marR="0" rtl="0" algn="l">
              <a:lnSpc>
                <a:spcPct val="140001"/>
              </a:lnSpc>
              <a:spcBef>
                <a:spcPts val="0"/>
              </a:spcBef>
              <a:spcAft>
                <a:spcPts val="0"/>
              </a:spcAft>
              <a:buNone/>
            </a:pPr>
            <a:r>
              <a:rPr b="1" lang="en-US" sz="2400">
                <a:solidFill>
                  <a:schemeClr val="lt1"/>
                </a:solidFill>
                <a:latin typeface="Raleway"/>
                <a:ea typeface="Raleway"/>
                <a:cs typeface="Raleway"/>
                <a:sym typeface="Raleway"/>
              </a:rPr>
              <a:t>We created a custom IAM policy with only the required permissions and attached it to the EC2 instance running Django. This allowed secure communication with S3 while following the least privilege principle.</a:t>
            </a:r>
            <a:endParaRPr sz="2500">
              <a:solidFill>
                <a:schemeClr val="dk1"/>
              </a:solidFill>
              <a:highlight>
                <a:schemeClr val="lt2"/>
              </a:highlight>
              <a:latin typeface="Raleway"/>
              <a:ea typeface="Raleway"/>
              <a:cs typeface="Raleway"/>
              <a:sym typeface="Raleway"/>
            </a:endParaRPr>
          </a:p>
          <a:p>
            <a:pPr indent="0" lvl="0" marL="0" rtl="0" algn="l">
              <a:lnSpc>
                <a:spcPct val="140001"/>
              </a:lnSpc>
              <a:spcBef>
                <a:spcPts val="0"/>
              </a:spcBef>
              <a:spcAft>
                <a:spcPts val="0"/>
              </a:spcAft>
              <a:buSzPts val="1100"/>
              <a:buNone/>
            </a:pPr>
            <a:r>
              <a:t/>
            </a:r>
            <a:endParaRPr sz="2500">
              <a:solidFill>
                <a:schemeClr val="dk1"/>
              </a:solidFill>
              <a:highlight>
                <a:schemeClr val="lt2"/>
              </a:highlight>
              <a:latin typeface="Raleway"/>
              <a:ea typeface="Raleway"/>
              <a:cs typeface="Raleway"/>
              <a:sym typeface="Raleway"/>
            </a:endParaRPr>
          </a:p>
          <a:p>
            <a:pPr indent="0" lvl="0" marL="0" rtl="0" algn="l">
              <a:lnSpc>
                <a:spcPct val="140001"/>
              </a:lnSpc>
              <a:spcBef>
                <a:spcPts val="0"/>
              </a:spcBef>
              <a:spcAft>
                <a:spcPts val="0"/>
              </a:spcAft>
              <a:buSzPts val="1100"/>
              <a:buNone/>
            </a:pPr>
            <a:r>
              <a:t/>
            </a:r>
            <a:endParaRPr sz="2500">
              <a:solidFill>
                <a:schemeClr val="dk1"/>
              </a:solidFill>
              <a:highlight>
                <a:schemeClr val="lt2"/>
              </a:highlight>
              <a:latin typeface="Raleway"/>
              <a:ea typeface="Raleway"/>
              <a:cs typeface="Raleway"/>
              <a:sym typeface="Raleway"/>
            </a:endParaRPr>
          </a:p>
        </p:txBody>
      </p:sp>
      <p:sp>
        <p:nvSpPr>
          <p:cNvPr id="702" name="Google Shape;702;p41"/>
          <p:cNvSpPr txBox="1"/>
          <p:nvPr/>
        </p:nvSpPr>
        <p:spPr>
          <a:xfrm>
            <a:off x="14815025" y="9500150"/>
            <a:ext cx="3044700" cy="2463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SzPts val="1100"/>
              <a:buNone/>
            </a:pPr>
            <a:r>
              <a:rPr lang="en-US" sz="1600">
                <a:solidFill>
                  <a:srgbClr val="FFFFFF"/>
                </a:solidFill>
                <a:latin typeface="EB Garamond"/>
                <a:ea typeface="EB Garamond"/>
                <a:cs typeface="EB Garamond"/>
                <a:sym typeface="EB Garamond"/>
              </a:rPr>
              <a:t>SDA2026-ORJWAN HADI</a:t>
            </a:r>
            <a:endParaRPr sz="1600">
              <a:solidFill>
                <a:srgbClr val="FFFFFF"/>
              </a:solidFill>
              <a:latin typeface="EB Garamond"/>
              <a:ea typeface="EB Garamond"/>
              <a:cs typeface="EB Garamond"/>
              <a:sym typeface="EB Garamond"/>
            </a:endParaRPr>
          </a:p>
        </p:txBody>
      </p:sp>
      <p:sp>
        <p:nvSpPr>
          <p:cNvPr id="703" name="Google Shape;703;p41"/>
          <p:cNvSpPr txBox="1"/>
          <p:nvPr/>
        </p:nvSpPr>
        <p:spPr>
          <a:xfrm>
            <a:off x="11905225" y="774250"/>
            <a:ext cx="7830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 5</a:t>
            </a:r>
            <a:endParaRPr sz="4900">
              <a:solidFill>
                <a:schemeClr val="dk1"/>
              </a:solidFill>
              <a:latin typeface="Calibri"/>
              <a:ea typeface="Calibri"/>
              <a:cs typeface="Calibri"/>
              <a:sym typeface="Calibri"/>
            </a:endParaRPr>
          </a:p>
        </p:txBody>
      </p:sp>
      <p:pic>
        <p:nvPicPr>
          <p:cNvPr id="704" name="Google Shape;704;p41"/>
          <p:cNvPicPr preferRelativeResize="0"/>
          <p:nvPr/>
        </p:nvPicPr>
        <p:blipFill>
          <a:blip r:embed="rId6">
            <a:alphaModFix/>
          </a:blip>
          <a:stretch>
            <a:fillRect/>
          </a:stretch>
        </p:blipFill>
        <p:spPr>
          <a:xfrm>
            <a:off x="7440025" y="3491900"/>
            <a:ext cx="10918601" cy="2542025"/>
          </a:xfrm>
          <a:prstGeom prst="rect">
            <a:avLst/>
          </a:prstGeom>
          <a:noFill/>
          <a:ln>
            <a:noFill/>
          </a:ln>
        </p:spPr>
      </p:pic>
      <p:pic>
        <p:nvPicPr>
          <p:cNvPr id="705" name="Google Shape;705;p41"/>
          <p:cNvPicPr preferRelativeResize="0"/>
          <p:nvPr/>
        </p:nvPicPr>
        <p:blipFill>
          <a:blip r:embed="rId7">
            <a:alphaModFix/>
          </a:blip>
          <a:stretch>
            <a:fillRect/>
          </a:stretch>
        </p:blipFill>
        <p:spPr>
          <a:xfrm>
            <a:off x="8736250" y="6161013"/>
            <a:ext cx="8326151" cy="3149150"/>
          </a:xfrm>
          <a:prstGeom prst="rect">
            <a:avLst/>
          </a:prstGeom>
          <a:noFill/>
          <a:ln>
            <a:noFill/>
          </a:ln>
        </p:spPr>
      </p:pic>
      <p:pic>
        <p:nvPicPr>
          <p:cNvPr id="706" name="Google Shape;706;p41"/>
          <p:cNvPicPr preferRelativeResize="0"/>
          <p:nvPr/>
        </p:nvPicPr>
        <p:blipFill rotWithShape="1">
          <a:blip r:embed="rId8">
            <a:alphaModFix/>
          </a:blip>
          <a:srcRect b="36606" l="0" r="0" t="31081"/>
          <a:stretch/>
        </p:blipFill>
        <p:spPr>
          <a:xfrm>
            <a:off x="13088792" y="1981677"/>
            <a:ext cx="4616806" cy="1400550"/>
          </a:xfrm>
          <a:prstGeom prst="rect">
            <a:avLst/>
          </a:prstGeom>
          <a:noFill/>
          <a:ln>
            <a:noFill/>
          </a:ln>
        </p:spPr>
      </p:pic>
      <p:sp>
        <p:nvSpPr>
          <p:cNvPr id="707" name="Google Shape;707;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8" name="Google Shape;708;p41"/>
          <p:cNvSpPr/>
          <p:nvPr/>
        </p:nvSpPr>
        <p:spPr>
          <a:xfrm>
            <a:off x="1926987" y="3044502"/>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709" name="Google Shape;709;p41"/>
          <p:cNvSpPr txBox="1"/>
          <p:nvPr/>
        </p:nvSpPr>
        <p:spPr>
          <a:xfrm>
            <a:off x="15800656" y="9199100"/>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200" name="Shape 200"/>
        <p:cNvGrpSpPr/>
        <p:nvPr/>
      </p:nvGrpSpPr>
      <p:grpSpPr>
        <a:xfrm>
          <a:off x="0" y="0"/>
          <a:ext cx="0" cy="0"/>
          <a:chOff x="0" y="0"/>
          <a:chExt cx="0" cy="0"/>
        </a:xfrm>
      </p:grpSpPr>
      <p:sp>
        <p:nvSpPr>
          <p:cNvPr id="201" name="Google Shape;201;p15"/>
          <p:cNvSpPr/>
          <p:nvPr/>
        </p:nvSpPr>
        <p:spPr>
          <a:xfrm>
            <a:off x="-854225" y="6213500"/>
            <a:ext cx="6391732" cy="6273551"/>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10000"/>
            </a:blip>
            <a:stretch>
              <a:fillRect b="0" l="0" r="0" t="0"/>
            </a:stretch>
          </a:blipFill>
          <a:ln>
            <a:noFill/>
          </a:ln>
        </p:spPr>
      </p:sp>
      <p:sp>
        <p:nvSpPr>
          <p:cNvPr id="202" name="Google Shape;202;p15"/>
          <p:cNvSpPr txBox="1"/>
          <p:nvPr/>
        </p:nvSpPr>
        <p:spPr>
          <a:xfrm>
            <a:off x="1024003" y="1205825"/>
            <a:ext cx="6644400" cy="1128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330">
                <a:solidFill>
                  <a:srgbClr val="FFFFFF"/>
                </a:solidFill>
                <a:latin typeface="Raleway"/>
                <a:ea typeface="Raleway"/>
                <a:cs typeface="Raleway"/>
                <a:sym typeface="Raleway"/>
              </a:rPr>
              <a:t>Project Vision</a:t>
            </a:r>
            <a:endParaRPr/>
          </a:p>
        </p:txBody>
      </p:sp>
      <p:sp>
        <p:nvSpPr>
          <p:cNvPr id="203" name="Google Shape;203;p15"/>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02</a:t>
            </a:r>
            <a:endParaRPr b="1" sz="3100">
              <a:solidFill>
                <a:schemeClr val="lt1"/>
              </a:solidFill>
              <a:latin typeface="Raleway"/>
              <a:ea typeface="Raleway"/>
              <a:cs typeface="Raleway"/>
              <a:sym typeface="Raleway"/>
            </a:endParaRPr>
          </a:p>
        </p:txBody>
      </p:sp>
      <p:sp>
        <p:nvSpPr>
          <p:cNvPr id="204" name="Google Shape;204;p15"/>
          <p:cNvSpPr/>
          <p:nvPr/>
        </p:nvSpPr>
        <p:spPr>
          <a:xfrm>
            <a:off x="1378925" y="4105400"/>
            <a:ext cx="4571015" cy="2486840"/>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5"/>
          <p:cNvGrpSpPr/>
          <p:nvPr/>
        </p:nvGrpSpPr>
        <p:grpSpPr>
          <a:xfrm>
            <a:off x="3050975" y="3615489"/>
            <a:ext cx="1125240" cy="1128312"/>
            <a:chOff x="0" y="-9525"/>
            <a:chExt cx="812800" cy="822325"/>
          </a:xfrm>
        </p:grpSpPr>
        <p:sp>
          <p:nvSpPr>
            <p:cNvPr id="206" name="Google Shape;20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8" name="Google Shape;208;p15"/>
          <p:cNvSpPr txBox="1"/>
          <p:nvPr/>
        </p:nvSpPr>
        <p:spPr>
          <a:xfrm>
            <a:off x="1688050" y="4743800"/>
            <a:ext cx="3851100" cy="1246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700">
                <a:solidFill>
                  <a:srgbClr val="64576A"/>
                </a:solidFill>
                <a:latin typeface="Raleway"/>
                <a:ea typeface="Raleway"/>
                <a:cs typeface="Raleway"/>
                <a:sym typeface="Raleway"/>
              </a:rPr>
              <a:t>Deliver a secure and scalable blog deployment on AWS.</a:t>
            </a:r>
            <a:endParaRPr sz="2700">
              <a:solidFill>
                <a:srgbClr val="64576A"/>
              </a:solidFill>
            </a:endParaRPr>
          </a:p>
        </p:txBody>
      </p:sp>
      <p:sp>
        <p:nvSpPr>
          <p:cNvPr id="209" name="Google Shape;209;p15"/>
          <p:cNvSpPr txBox="1"/>
          <p:nvPr/>
        </p:nvSpPr>
        <p:spPr>
          <a:xfrm>
            <a:off x="2795654" y="3685999"/>
            <a:ext cx="1635900" cy="83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5424" u="none" cap="none" strike="noStrike">
                <a:solidFill>
                  <a:srgbClr val="64576A"/>
                </a:solidFill>
                <a:latin typeface="Raleway"/>
                <a:ea typeface="Raleway"/>
                <a:cs typeface="Raleway"/>
                <a:sym typeface="Raleway"/>
              </a:rPr>
              <a:t>01</a:t>
            </a:r>
            <a:endParaRPr sz="500"/>
          </a:p>
        </p:txBody>
      </p:sp>
      <p:sp>
        <p:nvSpPr>
          <p:cNvPr id="210" name="Google Shape;210;p15"/>
          <p:cNvSpPr/>
          <p:nvPr/>
        </p:nvSpPr>
        <p:spPr>
          <a:xfrm>
            <a:off x="6858488" y="4105400"/>
            <a:ext cx="4571015" cy="2486840"/>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5"/>
          <p:cNvGrpSpPr/>
          <p:nvPr/>
        </p:nvGrpSpPr>
        <p:grpSpPr>
          <a:xfrm>
            <a:off x="8530538" y="3615489"/>
            <a:ext cx="1125240" cy="1128312"/>
            <a:chOff x="0" y="-9525"/>
            <a:chExt cx="812800" cy="822325"/>
          </a:xfrm>
        </p:grpSpPr>
        <p:sp>
          <p:nvSpPr>
            <p:cNvPr id="212" name="Google Shape;21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15"/>
          <p:cNvSpPr txBox="1"/>
          <p:nvPr/>
        </p:nvSpPr>
        <p:spPr>
          <a:xfrm>
            <a:off x="7167613" y="4743800"/>
            <a:ext cx="3851100" cy="1662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700">
                <a:solidFill>
                  <a:srgbClr val="64576A"/>
                </a:solidFill>
                <a:latin typeface="Raleway"/>
                <a:ea typeface="Raleway"/>
                <a:cs typeface="Raleway"/>
                <a:sym typeface="Raleway"/>
              </a:rPr>
              <a:t>Implement modern DevOps practices for automation and efficiency.</a:t>
            </a:r>
            <a:endParaRPr sz="2700">
              <a:solidFill>
                <a:srgbClr val="64576A"/>
              </a:solidFill>
            </a:endParaRPr>
          </a:p>
        </p:txBody>
      </p:sp>
      <p:sp>
        <p:nvSpPr>
          <p:cNvPr id="215" name="Google Shape;215;p15"/>
          <p:cNvSpPr txBox="1"/>
          <p:nvPr/>
        </p:nvSpPr>
        <p:spPr>
          <a:xfrm>
            <a:off x="8275216" y="3685999"/>
            <a:ext cx="1635900" cy="83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5424">
                <a:solidFill>
                  <a:srgbClr val="64576A"/>
                </a:solidFill>
                <a:latin typeface="Raleway"/>
                <a:ea typeface="Raleway"/>
                <a:cs typeface="Raleway"/>
                <a:sym typeface="Raleway"/>
              </a:rPr>
              <a:t>02</a:t>
            </a:r>
            <a:endParaRPr sz="500"/>
          </a:p>
        </p:txBody>
      </p:sp>
      <p:sp>
        <p:nvSpPr>
          <p:cNvPr id="216" name="Google Shape;216;p15"/>
          <p:cNvSpPr/>
          <p:nvPr/>
        </p:nvSpPr>
        <p:spPr>
          <a:xfrm>
            <a:off x="12338038" y="4105400"/>
            <a:ext cx="4571015" cy="2486840"/>
          </a:xfrm>
          <a:custGeom>
            <a:rect b="b" l="l" r="r" t="t"/>
            <a:pathLst>
              <a:path extrusionOk="0" h="440929" w="1875288">
                <a:moveTo>
                  <a:pt x="108731" y="0"/>
                </a:moveTo>
                <a:lnTo>
                  <a:pt x="1766557" y="0"/>
                </a:lnTo>
                <a:cubicBezTo>
                  <a:pt x="1826607" y="0"/>
                  <a:pt x="1875288" y="48681"/>
                  <a:pt x="1875288" y="108731"/>
                </a:cubicBezTo>
                <a:lnTo>
                  <a:pt x="1875288" y="332198"/>
                </a:lnTo>
                <a:cubicBezTo>
                  <a:pt x="1875288" y="392249"/>
                  <a:pt x="1826607" y="440929"/>
                  <a:pt x="1766557" y="440929"/>
                </a:cubicBezTo>
                <a:lnTo>
                  <a:pt x="108731" y="440929"/>
                </a:lnTo>
                <a:cubicBezTo>
                  <a:pt x="48681" y="440929"/>
                  <a:pt x="0" y="392249"/>
                  <a:pt x="0" y="332198"/>
                </a:cubicBezTo>
                <a:lnTo>
                  <a:pt x="0" y="108731"/>
                </a:lnTo>
                <a:cubicBezTo>
                  <a:pt x="0" y="48681"/>
                  <a:pt x="48681" y="0"/>
                  <a:pt x="108731"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5"/>
          <p:cNvGrpSpPr/>
          <p:nvPr/>
        </p:nvGrpSpPr>
        <p:grpSpPr>
          <a:xfrm>
            <a:off x="14010088" y="3615489"/>
            <a:ext cx="1125240" cy="1128312"/>
            <a:chOff x="0" y="-9525"/>
            <a:chExt cx="812800" cy="822325"/>
          </a:xfrm>
        </p:grpSpPr>
        <p:sp>
          <p:nvSpPr>
            <p:cNvPr id="218" name="Google Shape;21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0" name="Google Shape;220;p15"/>
          <p:cNvSpPr txBox="1"/>
          <p:nvPr/>
        </p:nvSpPr>
        <p:spPr>
          <a:xfrm>
            <a:off x="12490450" y="4820000"/>
            <a:ext cx="4282800" cy="1246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2700">
                <a:solidFill>
                  <a:srgbClr val="64576A"/>
                </a:solidFill>
                <a:latin typeface="Raleway"/>
                <a:ea typeface="Raleway"/>
                <a:cs typeface="Raleway"/>
                <a:sym typeface="Raleway"/>
              </a:rPr>
              <a:t>Ensure reliability, high availability, and continuous improvement.</a:t>
            </a:r>
            <a:endParaRPr sz="2700">
              <a:solidFill>
                <a:srgbClr val="64576A"/>
              </a:solidFill>
            </a:endParaRPr>
          </a:p>
        </p:txBody>
      </p:sp>
      <p:sp>
        <p:nvSpPr>
          <p:cNvPr id="221" name="Google Shape;221;p15"/>
          <p:cNvSpPr txBox="1"/>
          <p:nvPr/>
        </p:nvSpPr>
        <p:spPr>
          <a:xfrm>
            <a:off x="13754766" y="3685999"/>
            <a:ext cx="1635900" cy="83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5424">
                <a:solidFill>
                  <a:srgbClr val="64576A"/>
                </a:solidFill>
                <a:latin typeface="Raleway"/>
                <a:ea typeface="Raleway"/>
                <a:cs typeface="Raleway"/>
                <a:sym typeface="Raleway"/>
              </a:rPr>
              <a:t>03</a:t>
            </a:r>
            <a:endParaRPr sz="500"/>
          </a:p>
        </p:txBody>
      </p:sp>
      <p:sp>
        <p:nvSpPr>
          <p:cNvPr id="222" name="Google Shape;222;p15"/>
          <p:cNvSpPr/>
          <p:nvPr/>
        </p:nvSpPr>
        <p:spPr>
          <a:xfrm>
            <a:off x="12405727" y="-1938300"/>
            <a:ext cx="6648335" cy="6674493"/>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10000"/>
            </a:blip>
            <a:stretch>
              <a:fillRect b="0" l="0" r="0" t="0"/>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713" name="Shape 713"/>
        <p:cNvGrpSpPr/>
        <p:nvPr/>
      </p:nvGrpSpPr>
      <p:grpSpPr>
        <a:xfrm>
          <a:off x="0" y="0"/>
          <a:ext cx="0" cy="0"/>
          <a:chOff x="0" y="0"/>
          <a:chExt cx="0" cy="0"/>
        </a:xfrm>
      </p:grpSpPr>
      <p:grpSp>
        <p:nvGrpSpPr>
          <p:cNvPr id="714" name="Google Shape;714;p42"/>
          <p:cNvGrpSpPr/>
          <p:nvPr/>
        </p:nvGrpSpPr>
        <p:grpSpPr>
          <a:xfrm>
            <a:off x="0" y="529824"/>
            <a:ext cx="17419132" cy="8877906"/>
            <a:chOff x="0" y="-85725"/>
            <a:chExt cx="2541900" cy="1289400"/>
          </a:xfrm>
        </p:grpSpPr>
        <p:sp>
          <p:nvSpPr>
            <p:cNvPr id="715" name="Google Shape;715;p42"/>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716" name="Google Shape;716;p42"/>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7" name="Google Shape;717;p42"/>
          <p:cNvSpPr txBox="1"/>
          <p:nvPr/>
        </p:nvSpPr>
        <p:spPr>
          <a:xfrm>
            <a:off x="175825" y="1526350"/>
            <a:ext cx="16596900" cy="8639400"/>
          </a:xfrm>
          <a:prstGeom prst="rect">
            <a:avLst/>
          </a:prstGeom>
          <a:noFill/>
          <a:ln>
            <a:noFill/>
          </a:ln>
        </p:spPr>
        <p:txBody>
          <a:bodyPr anchorCtr="0" anchor="t" bIns="0" lIns="0" spcFirstLastPara="1" rIns="0" wrap="square" tIns="0">
            <a:spAutoFit/>
          </a:bodyPr>
          <a:lstStyle/>
          <a:p>
            <a:pPr indent="-419100" lvl="0" marL="457200" rtl="0" algn="l">
              <a:lnSpc>
                <a:spcPct val="115000"/>
              </a:lnSpc>
              <a:spcBef>
                <a:spcPts val="1200"/>
              </a:spcBef>
              <a:spcAft>
                <a:spcPts val="0"/>
              </a:spcAft>
              <a:buClr>
                <a:schemeClr val="lt1"/>
              </a:buClr>
              <a:buSzPts val="3000"/>
              <a:buChar char="◄"/>
            </a:pPr>
            <a:r>
              <a:rPr b="1" lang="en-US" sz="3000">
                <a:solidFill>
                  <a:schemeClr val="lt1"/>
                </a:solidFill>
                <a:latin typeface="Raleway"/>
                <a:ea typeface="Raleway"/>
                <a:cs typeface="Raleway"/>
                <a:sym typeface="Raleway"/>
              </a:rPr>
              <a:t>Infrastructure as Code</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Essential for ensuring consistency in deployments.</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Holistic Security Approach</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Security must be integrated across all layers and stages.</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Built-in Monitoring</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Embed monitoring from the start to enable early issue detection.</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Automation Reduces Errors</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Automating processes minimizes human mistakes and improves efficiency.</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Comprehensive Documentation</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Essential for smooth team collaboration and knowledge sharing.</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Self-Troubleshooting Skills</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Developing problem-solving skills allows for quick fixes and enhances independence.</a:t>
            </a:r>
            <a:endParaRPr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Char char="◄"/>
            </a:pPr>
            <a:r>
              <a:rPr b="1" lang="en-US" sz="3000">
                <a:solidFill>
                  <a:schemeClr val="lt1"/>
                </a:solidFill>
                <a:latin typeface="Raleway"/>
                <a:ea typeface="Raleway"/>
                <a:cs typeface="Raleway"/>
                <a:sym typeface="Raleway"/>
              </a:rPr>
              <a:t>Team Support</a:t>
            </a:r>
            <a:br>
              <a:rPr b="1" lang="en-US" sz="3000">
                <a:solidFill>
                  <a:schemeClr val="lt1"/>
                </a:solidFill>
                <a:latin typeface="Raleway"/>
                <a:ea typeface="Raleway"/>
                <a:cs typeface="Raleway"/>
                <a:sym typeface="Raleway"/>
              </a:rPr>
            </a:br>
            <a:r>
              <a:rPr lang="en-US" sz="3000">
                <a:solidFill>
                  <a:schemeClr val="lt1"/>
                </a:solidFill>
                <a:latin typeface="Raleway"/>
                <a:ea typeface="Raleway"/>
                <a:cs typeface="Raleway"/>
                <a:sym typeface="Raleway"/>
              </a:rPr>
              <a:t> Collaboration and communication within the team are key to resolving challenges effectively.</a:t>
            </a:r>
            <a:endParaRPr sz="3000">
              <a:solidFill>
                <a:schemeClr val="lt1"/>
              </a:solidFill>
              <a:highlight>
                <a:schemeClr val="lt1"/>
              </a:highlight>
              <a:latin typeface="Raleway"/>
              <a:ea typeface="Raleway"/>
              <a:cs typeface="Raleway"/>
              <a:sym typeface="Raleway"/>
            </a:endParaRPr>
          </a:p>
          <a:p>
            <a:pPr indent="0" lvl="0" marL="0" rtl="0" algn="l">
              <a:lnSpc>
                <a:spcPct val="161093"/>
              </a:lnSpc>
              <a:spcBef>
                <a:spcPts val="1200"/>
              </a:spcBef>
              <a:spcAft>
                <a:spcPts val="0"/>
              </a:spcAft>
              <a:buNone/>
            </a:pPr>
            <a:r>
              <a:t/>
            </a:r>
            <a:endParaRPr sz="3377">
              <a:solidFill>
                <a:srgbClr val="FFFFFF"/>
              </a:solidFill>
              <a:latin typeface="Raleway ExtraBold"/>
              <a:ea typeface="Raleway ExtraBold"/>
              <a:cs typeface="Raleway ExtraBold"/>
              <a:sym typeface="Raleway ExtraBold"/>
            </a:endParaRPr>
          </a:p>
        </p:txBody>
      </p:sp>
      <p:sp>
        <p:nvSpPr>
          <p:cNvPr id="718" name="Google Shape;718;p42"/>
          <p:cNvSpPr txBox="1"/>
          <p:nvPr/>
        </p:nvSpPr>
        <p:spPr>
          <a:xfrm>
            <a:off x="434303" y="227175"/>
            <a:ext cx="11574600" cy="923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400"/>
              </a:spcBef>
              <a:spcAft>
                <a:spcPts val="400"/>
              </a:spcAft>
              <a:buClr>
                <a:schemeClr val="dk1"/>
              </a:buClr>
              <a:buSzPts val="1100"/>
              <a:buFont typeface="Arial"/>
              <a:buNone/>
            </a:pPr>
            <a:r>
              <a:rPr b="1" lang="en-US" sz="6000">
                <a:solidFill>
                  <a:schemeClr val="lt1"/>
                </a:solidFill>
              </a:rPr>
              <a:t>12.</a:t>
            </a:r>
            <a:r>
              <a:rPr b="1" lang="en-US" sz="6000">
                <a:solidFill>
                  <a:schemeClr val="lt1"/>
                </a:solidFill>
              </a:rPr>
              <a:t>Lessons Learned</a:t>
            </a:r>
            <a:endParaRPr sz="6000"/>
          </a:p>
        </p:txBody>
      </p:sp>
      <p:grpSp>
        <p:nvGrpSpPr>
          <p:cNvPr id="719" name="Google Shape;719;p42"/>
          <p:cNvGrpSpPr/>
          <p:nvPr/>
        </p:nvGrpSpPr>
        <p:grpSpPr>
          <a:xfrm>
            <a:off x="0" y="9134518"/>
            <a:ext cx="18288118" cy="1160712"/>
            <a:chOff x="0" y="-85725"/>
            <a:chExt cx="4816592" cy="305700"/>
          </a:xfrm>
        </p:grpSpPr>
        <p:sp>
          <p:nvSpPr>
            <p:cNvPr id="720" name="Google Shape;720;p42"/>
            <p:cNvSpPr/>
            <p:nvPr/>
          </p:nvSpPr>
          <p:spPr>
            <a:xfrm>
              <a:off x="0" y="0"/>
              <a:ext cx="4816592" cy="219863"/>
            </a:xfrm>
            <a:custGeom>
              <a:rect b="b" l="l" r="r" t="t"/>
              <a:pathLst>
                <a:path extrusionOk="0" h="219863" w="4816592">
                  <a:moveTo>
                    <a:pt x="0" y="0"/>
                  </a:moveTo>
                  <a:lnTo>
                    <a:pt x="4816592" y="0"/>
                  </a:lnTo>
                  <a:lnTo>
                    <a:pt x="4816592" y="219863"/>
                  </a:lnTo>
                  <a:lnTo>
                    <a:pt x="0" y="219863"/>
                  </a:lnTo>
                  <a:close/>
                </a:path>
              </a:pathLst>
            </a:custGeom>
            <a:solidFill>
              <a:srgbClr val="FFFFFF"/>
            </a:solidFill>
            <a:ln>
              <a:noFill/>
            </a:ln>
          </p:spPr>
        </p:sp>
        <p:sp>
          <p:nvSpPr>
            <p:cNvPr id="721" name="Google Shape;721;p42"/>
            <p:cNvSpPr txBox="1"/>
            <p:nvPr/>
          </p:nvSpPr>
          <p:spPr>
            <a:xfrm>
              <a:off x="0" y="-85725"/>
              <a:ext cx="4816500" cy="3057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2" name="Google Shape;722;p42"/>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723" name="Google Shape;723;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4" name="Google Shape;724;p42"/>
          <p:cNvSpPr txBox="1"/>
          <p:nvPr/>
        </p:nvSpPr>
        <p:spPr>
          <a:xfrm>
            <a:off x="15485285" y="85527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29</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728" name="Shape 728"/>
        <p:cNvGrpSpPr/>
        <p:nvPr/>
      </p:nvGrpSpPr>
      <p:grpSpPr>
        <a:xfrm>
          <a:off x="0" y="0"/>
          <a:ext cx="0" cy="0"/>
          <a:chOff x="0" y="0"/>
          <a:chExt cx="0" cy="0"/>
        </a:xfrm>
      </p:grpSpPr>
      <p:grpSp>
        <p:nvGrpSpPr>
          <p:cNvPr id="729" name="Google Shape;729;p43"/>
          <p:cNvGrpSpPr/>
          <p:nvPr/>
        </p:nvGrpSpPr>
        <p:grpSpPr>
          <a:xfrm>
            <a:off x="375225" y="1658575"/>
            <a:ext cx="17029459" cy="6969852"/>
            <a:chOff x="0" y="-85725"/>
            <a:chExt cx="2541900" cy="1289400"/>
          </a:xfrm>
        </p:grpSpPr>
        <p:sp>
          <p:nvSpPr>
            <p:cNvPr id="730" name="Google Shape;730;p43"/>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731" name="Google Shape;731;p43"/>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2" name="Google Shape;732;p43"/>
          <p:cNvGrpSpPr/>
          <p:nvPr/>
        </p:nvGrpSpPr>
        <p:grpSpPr>
          <a:xfrm>
            <a:off x="0" y="9134518"/>
            <a:ext cx="18288118" cy="1160712"/>
            <a:chOff x="0" y="-85725"/>
            <a:chExt cx="4816592" cy="305700"/>
          </a:xfrm>
        </p:grpSpPr>
        <p:sp>
          <p:nvSpPr>
            <p:cNvPr id="733" name="Google Shape;733;p43"/>
            <p:cNvSpPr/>
            <p:nvPr/>
          </p:nvSpPr>
          <p:spPr>
            <a:xfrm>
              <a:off x="0" y="0"/>
              <a:ext cx="4816592" cy="219863"/>
            </a:xfrm>
            <a:custGeom>
              <a:rect b="b" l="l" r="r" t="t"/>
              <a:pathLst>
                <a:path extrusionOk="0" h="219863" w="4816592">
                  <a:moveTo>
                    <a:pt x="0" y="0"/>
                  </a:moveTo>
                  <a:lnTo>
                    <a:pt x="4816592" y="0"/>
                  </a:lnTo>
                  <a:lnTo>
                    <a:pt x="4816592" y="219863"/>
                  </a:lnTo>
                  <a:lnTo>
                    <a:pt x="0" y="219863"/>
                  </a:lnTo>
                  <a:close/>
                </a:path>
              </a:pathLst>
            </a:custGeom>
            <a:solidFill>
              <a:srgbClr val="FFFFFF"/>
            </a:solidFill>
            <a:ln>
              <a:noFill/>
            </a:ln>
          </p:spPr>
        </p:sp>
        <p:sp>
          <p:nvSpPr>
            <p:cNvPr id="734" name="Google Shape;734;p43"/>
            <p:cNvSpPr txBox="1"/>
            <p:nvPr/>
          </p:nvSpPr>
          <p:spPr>
            <a:xfrm>
              <a:off x="0" y="-85725"/>
              <a:ext cx="4816500" cy="3057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5" name="Google Shape;735;p43"/>
          <p:cNvSpPr txBox="1"/>
          <p:nvPr/>
        </p:nvSpPr>
        <p:spPr>
          <a:xfrm>
            <a:off x="605900" y="2878300"/>
            <a:ext cx="17360700" cy="44280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Clr>
                <a:schemeClr val="dk1"/>
              </a:buClr>
              <a:buSzPts val="1100"/>
              <a:buFont typeface="Arial"/>
              <a:buNone/>
            </a:pPr>
            <a:r>
              <a:rPr lang="en-US" sz="3177">
                <a:solidFill>
                  <a:srgbClr val="FFFFFF"/>
                </a:solidFill>
                <a:latin typeface="Roboto ExtraBold"/>
                <a:ea typeface="Roboto ExtraBold"/>
                <a:cs typeface="Roboto ExtraBold"/>
                <a:sym typeface="Roboto ExtraBold"/>
              </a:rPr>
              <a:t>•	Implement CI/CD pipeline with automated testing:</a:t>
            </a:r>
            <a:endParaRPr sz="31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177">
                <a:solidFill>
                  <a:srgbClr val="FFFFFF"/>
                </a:solidFill>
                <a:latin typeface="Roboto ExtraBold"/>
                <a:ea typeface="Roboto ExtraBold"/>
                <a:cs typeface="Roboto ExtraBold"/>
                <a:sym typeface="Roboto ExtraBold"/>
              </a:rPr>
              <a:t>Set up automated deployment and testing to improve code quality and speed up releases.</a:t>
            </a:r>
            <a:endParaRPr sz="31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t/>
            </a:r>
            <a:endParaRPr sz="31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rPr lang="en-US" sz="3177">
                <a:solidFill>
                  <a:srgbClr val="FFFFFF"/>
                </a:solidFill>
                <a:latin typeface="Roboto ExtraBold"/>
                <a:ea typeface="Roboto ExtraBold"/>
                <a:cs typeface="Roboto ExtraBold"/>
                <a:sym typeface="Roboto ExtraBold"/>
              </a:rPr>
              <a:t>•	Add disaster recovery with cross-region replication:</a:t>
            </a:r>
            <a:endParaRPr sz="31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rPr lang="en-US" sz="3177">
                <a:solidFill>
                  <a:srgbClr val="FFFFFF"/>
                </a:solidFill>
                <a:latin typeface="Roboto ExtraBold"/>
                <a:ea typeface="Roboto ExtraBold"/>
                <a:cs typeface="Roboto ExtraBold"/>
                <a:sym typeface="Roboto ExtraBold"/>
              </a:rPr>
              <a:t>Replicate data across multiple AWS regions to ensure high availability and quick recovery.</a:t>
            </a:r>
            <a:endParaRPr sz="31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177">
                <a:solidFill>
                  <a:srgbClr val="FFFFFF"/>
                </a:solidFill>
                <a:latin typeface="Roboto ExtraBold"/>
                <a:ea typeface="Roboto ExtraBold"/>
                <a:cs typeface="Roboto ExtraBold"/>
                <a:sym typeface="Roboto ExtraBold"/>
              </a:rPr>
              <a:t>	</a:t>
            </a:r>
            <a:endParaRPr sz="3177">
              <a:solidFill>
                <a:srgbClr val="FFFFFF"/>
              </a:solidFill>
              <a:latin typeface="Roboto ExtraBold"/>
              <a:ea typeface="Roboto ExtraBold"/>
              <a:cs typeface="Roboto ExtraBold"/>
              <a:sym typeface="Roboto ExtraBold"/>
            </a:endParaRPr>
          </a:p>
        </p:txBody>
      </p:sp>
      <p:sp>
        <p:nvSpPr>
          <p:cNvPr id="736" name="Google Shape;736;p43"/>
          <p:cNvSpPr txBox="1"/>
          <p:nvPr/>
        </p:nvSpPr>
        <p:spPr>
          <a:xfrm>
            <a:off x="605903" y="513025"/>
            <a:ext cx="115746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13.</a:t>
            </a:r>
            <a:r>
              <a:rPr b="1" lang="en-US" sz="7330">
                <a:solidFill>
                  <a:srgbClr val="FFFFFF"/>
                </a:solidFill>
                <a:latin typeface="Raleway"/>
                <a:ea typeface="Raleway"/>
                <a:cs typeface="Raleway"/>
                <a:sym typeface="Raleway"/>
              </a:rPr>
              <a:t>Future Enhancement</a:t>
            </a:r>
            <a:endParaRPr/>
          </a:p>
        </p:txBody>
      </p:sp>
      <p:sp>
        <p:nvSpPr>
          <p:cNvPr id="737" name="Google Shape;737;p43"/>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738" name="Google Shape;738;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9" name="Google Shape;739;p43"/>
          <p:cNvSpPr txBox="1"/>
          <p:nvPr/>
        </p:nvSpPr>
        <p:spPr>
          <a:xfrm>
            <a:off x="15485285" y="85527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30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743" name="Shape 743"/>
        <p:cNvGrpSpPr/>
        <p:nvPr/>
      </p:nvGrpSpPr>
      <p:grpSpPr>
        <a:xfrm>
          <a:off x="0" y="0"/>
          <a:ext cx="0" cy="0"/>
          <a:chOff x="0" y="0"/>
          <a:chExt cx="0" cy="0"/>
        </a:xfrm>
      </p:grpSpPr>
      <p:grpSp>
        <p:nvGrpSpPr>
          <p:cNvPr id="744" name="Google Shape;744;p44"/>
          <p:cNvGrpSpPr/>
          <p:nvPr/>
        </p:nvGrpSpPr>
        <p:grpSpPr>
          <a:xfrm>
            <a:off x="375225" y="2039125"/>
            <a:ext cx="17029459" cy="6969852"/>
            <a:chOff x="0" y="-85725"/>
            <a:chExt cx="2541900" cy="1289400"/>
          </a:xfrm>
        </p:grpSpPr>
        <p:sp>
          <p:nvSpPr>
            <p:cNvPr id="745" name="Google Shape;745;p44"/>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746" name="Google Shape;746;p44"/>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7" name="Google Shape;747;p44"/>
          <p:cNvGrpSpPr/>
          <p:nvPr/>
        </p:nvGrpSpPr>
        <p:grpSpPr>
          <a:xfrm>
            <a:off x="0" y="9134518"/>
            <a:ext cx="18288118" cy="1160712"/>
            <a:chOff x="0" y="-85725"/>
            <a:chExt cx="4816592" cy="305700"/>
          </a:xfrm>
        </p:grpSpPr>
        <p:sp>
          <p:nvSpPr>
            <p:cNvPr id="748" name="Google Shape;748;p44"/>
            <p:cNvSpPr/>
            <p:nvPr/>
          </p:nvSpPr>
          <p:spPr>
            <a:xfrm>
              <a:off x="0" y="0"/>
              <a:ext cx="4816592" cy="219863"/>
            </a:xfrm>
            <a:custGeom>
              <a:rect b="b" l="l" r="r" t="t"/>
              <a:pathLst>
                <a:path extrusionOk="0" h="219863" w="4816592">
                  <a:moveTo>
                    <a:pt x="0" y="0"/>
                  </a:moveTo>
                  <a:lnTo>
                    <a:pt x="4816592" y="0"/>
                  </a:lnTo>
                  <a:lnTo>
                    <a:pt x="4816592" y="219863"/>
                  </a:lnTo>
                  <a:lnTo>
                    <a:pt x="0" y="219863"/>
                  </a:lnTo>
                  <a:close/>
                </a:path>
              </a:pathLst>
            </a:custGeom>
            <a:solidFill>
              <a:srgbClr val="FFFFFF"/>
            </a:solidFill>
            <a:ln>
              <a:noFill/>
            </a:ln>
          </p:spPr>
        </p:sp>
        <p:sp>
          <p:nvSpPr>
            <p:cNvPr id="749" name="Google Shape;749;p44"/>
            <p:cNvSpPr txBox="1"/>
            <p:nvPr/>
          </p:nvSpPr>
          <p:spPr>
            <a:xfrm>
              <a:off x="0" y="-85725"/>
              <a:ext cx="4816500" cy="3057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0" name="Google Shape;750;p44"/>
          <p:cNvSpPr txBox="1"/>
          <p:nvPr/>
        </p:nvSpPr>
        <p:spPr>
          <a:xfrm>
            <a:off x="591500" y="2694975"/>
            <a:ext cx="16596900" cy="7340400"/>
          </a:xfrm>
          <a:prstGeom prst="rect">
            <a:avLst/>
          </a:prstGeom>
          <a:noFill/>
          <a:ln>
            <a:noFill/>
          </a:ln>
        </p:spPr>
        <p:txBody>
          <a:bodyPr anchorCtr="0" anchor="t" bIns="0" lIns="0" spcFirstLastPara="1" rIns="0" wrap="square" tIns="0">
            <a:spAutoFit/>
          </a:bodyPr>
          <a:lstStyle/>
          <a:p>
            <a:pPr indent="457200" lvl="0" marL="0" rtl="0" algn="l">
              <a:lnSpc>
                <a:spcPct val="161093"/>
              </a:lnSpc>
              <a:spcBef>
                <a:spcPts val="0"/>
              </a:spcBef>
              <a:spcAft>
                <a:spcPts val="0"/>
              </a:spcAft>
              <a:buNone/>
            </a:pPr>
            <a:r>
              <a:rPr lang="en-US" sz="3077">
                <a:solidFill>
                  <a:schemeClr val="lt1"/>
                </a:solidFill>
                <a:latin typeface="Roboto ExtraBold"/>
                <a:ea typeface="Roboto ExtraBold"/>
                <a:cs typeface="Roboto ExtraBold"/>
                <a:sym typeface="Roboto ExtraBold"/>
              </a:rPr>
              <a:t>•	Implement blue/green deployments:</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077">
                <a:solidFill>
                  <a:schemeClr val="lt1"/>
                </a:solidFill>
                <a:latin typeface="Roboto ExtraBold"/>
                <a:ea typeface="Roboto ExtraBold"/>
                <a:cs typeface="Roboto ExtraBold"/>
                <a:sym typeface="Roboto ExtraBold"/>
              </a:rPr>
              <a:t>Use parallel environments to deploy updates with minimal downtime.</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rPr lang="en-US" sz="3077">
                <a:solidFill>
                  <a:schemeClr val="lt1"/>
                </a:solidFill>
                <a:latin typeface="Roboto ExtraBold"/>
                <a:ea typeface="Roboto ExtraBold"/>
                <a:cs typeface="Roboto ExtraBold"/>
                <a:sym typeface="Roboto ExtraBold"/>
              </a:rPr>
              <a:t>	•	Add CDN for global content delivery:</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077">
                <a:solidFill>
                  <a:schemeClr val="lt1"/>
                </a:solidFill>
                <a:latin typeface="Roboto ExtraBold"/>
                <a:ea typeface="Roboto ExtraBold"/>
                <a:cs typeface="Roboto ExtraBold"/>
                <a:sym typeface="Roboto ExtraBold"/>
              </a:rPr>
              <a:t>Improve website performance worldwide using a Content Delivery Network like CloudFront.</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rPr lang="en-US" sz="3077">
                <a:solidFill>
                  <a:schemeClr val="lt1"/>
                </a:solidFill>
                <a:latin typeface="Roboto ExtraBold"/>
                <a:ea typeface="Roboto ExtraBold"/>
                <a:cs typeface="Roboto ExtraBold"/>
                <a:sym typeface="Roboto ExtraBold"/>
              </a:rPr>
              <a:t>	•	Enhance security with WAF integration:</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Clr>
                <a:schemeClr val="dk1"/>
              </a:buClr>
              <a:buSzPts val="1100"/>
              <a:buFont typeface="Arial"/>
              <a:buNone/>
            </a:pPr>
            <a:r>
              <a:rPr lang="en-US" sz="3077">
                <a:solidFill>
                  <a:schemeClr val="lt1"/>
                </a:solidFill>
                <a:latin typeface="Roboto ExtraBold"/>
                <a:ea typeface="Roboto ExtraBold"/>
                <a:cs typeface="Roboto ExtraBold"/>
                <a:sym typeface="Roboto ExtraBold"/>
              </a:rPr>
              <a:t>Protect the application from common web threats using AWS Web Application Firewall.</a:t>
            </a:r>
            <a:endParaRPr sz="3077">
              <a:solidFill>
                <a:schemeClr val="lt1"/>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t/>
            </a:r>
            <a:endParaRPr sz="30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077">
                <a:solidFill>
                  <a:srgbClr val="FFFFFF"/>
                </a:solidFill>
                <a:latin typeface="Roboto ExtraBold"/>
                <a:ea typeface="Roboto ExtraBold"/>
                <a:cs typeface="Roboto ExtraBold"/>
                <a:sym typeface="Roboto ExtraBold"/>
              </a:rPr>
              <a:t> </a:t>
            </a:r>
            <a:endParaRPr sz="3077">
              <a:solidFill>
                <a:srgbClr val="FFFFFF"/>
              </a:solidFill>
              <a:latin typeface="Roboto ExtraBold"/>
              <a:ea typeface="Roboto ExtraBold"/>
              <a:cs typeface="Roboto ExtraBold"/>
              <a:sym typeface="Roboto ExtraBold"/>
            </a:endParaRPr>
          </a:p>
        </p:txBody>
      </p:sp>
      <p:sp>
        <p:nvSpPr>
          <p:cNvPr id="751" name="Google Shape;751;p44"/>
          <p:cNvSpPr txBox="1"/>
          <p:nvPr/>
        </p:nvSpPr>
        <p:spPr>
          <a:xfrm>
            <a:off x="605903" y="513025"/>
            <a:ext cx="115746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13.</a:t>
            </a:r>
            <a:r>
              <a:rPr b="1" lang="en-US" sz="7330">
                <a:solidFill>
                  <a:srgbClr val="FFFFFF"/>
                </a:solidFill>
                <a:latin typeface="Raleway"/>
                <a:ea typeface="Raleway"/>
                <a:cs typeface="Raleway"/>
                <a:sym typeface="Raleway"/>
              </a:rPr>
              <a:t>Future Enhancement</a:t>
            </a:r>
            <a:endParaRPr/>
          </a:p>
        </p:txBody>
      </p:sp>
      <p:sp>
        <p:nvSpPr>
          <p:cNvPr id="752" name="Google Shape;752;p44"/>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753" name="Google Shape;753;p44"/>
          <p:cNvSpPr txBox="1"/>
          <p:nvPr/>
        </p:nvSpPr>
        <p:spPr>
          <a:xfrm>
            <a:off x="15485285" y="85527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31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757" name="Shape 757"/>
        <p:cNvGrpSpPr/>
        <p:nvPr/>
      </p:nvGrpSpPr>
      <p:grpSpPr>
        <a:xfrm>
          <a:off x="0" y="0"/>
          <a:ext cx="0" cy="0"/>
          <a:chOff x="0" y="0"/>
          <a:chExt cx="0" cy="0"/>
        </a:xfrm>
      </p:grpSpPr>
      <p:grpSp>
        <p:nvGrpSpPr>
          <p:cNvPr id="758" name="Google Shape;758;p45"/>
          <p:cNvGrpSpPr/>
          <p:nvPr/>
        </p:nvGrpSpPr>
        <p:grpSpPr>
          <a:xfrm>
            <a:off x="375225" y="2039125"/>
            <a:ext cx="17029459" cy="6969852"/>
            <a:chOff x="0" y="-85725"/>
            <a:chExt cx="2541900" cy="1289400"/>
          </a:xfrm>
        </p:grpSpPr>
        <p:sp>
          <p:nvSpPr>
            <p:cNvPr id="759" name="Google Shape;759;p45"/>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760" name="Google Shape;760;p45"/>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1" name="Google Shape;761;p45"/>
          <p:cNvGrpSpPr/>
          <p:nvPr/>
        </p:nvGrpSpPr>
        <p:grpSpPr>
          <a:xfrm>
            <a:off x="0" y="9134518"/>
            <a:ext cx="18288118" cy="1160712"/>
            <a:chOff x="0" y="-85725"/>
            <a:chExt cx="4816592" cy="305700"/>
          </a:xfrm>
        </p:grpSpPr>
        <p:sp>
          <p:nvSpPr>
            <p:cNvPr id="762" name="Google Shape;762;p45"/>
            <p:cNvSpPr/>
            <p:nvPr/>
          </p:nvSpPr>
          <p:spPr>
            <a:xfrm>
              <a:off x="0" y="0"/>
              <a:ext cx="4816592" cy="219863"/>
            </a:xfrm>
            <a:custGeom>
              <a:rect b="b" l="l" r="r" t="t"/>
              <a:pathLst>
                <a:path extrusionOk="0" h="219863" w="4816592">
                  <a:moveTo>
                    <a:pt x="0" y="0"/>
                  </a:moveTo>
                  <a:lnTo>
                    <a:pt x="4816592" y="0"/>
                  </a:lnTo>
                  <a:lnTo>
                    <a:pt x="4816592" y="219863"/>
                  </a:lnTo>
                  <a:lnTo>
                    <a:pt x="0" y="219863"/>
                  </a:lnTo>
                  <a:close/>
                </a:path>
              </a:pathLst>
            </a:custGeom>
            <a:solidFill>
              <a:srgbClr val="FFFFFF"/>
            </a:solidFill>
            <a:ln>
              <a:noFill/>
            </a:ln>
          </p:spPr>
        </p:sp>
        <p:sp>
          <p:nvSpPr>
            <p:cNvPr id="763" name="Google Shape;763;p45"/>
            <p:cNvSpPr txBox="1"/>
            <p:nvPr/>
          </p:nvSpPr>
          <p:spPr>
            <a:xfrm>
              <a:off x="0" y="-85725"/>
              <a:ext cx="4816500" cy="3057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4" name="Google Shape;764;p45"/>
          <p:cNvSpPr txBox="1"/>
          <p:nvPr/>
        </p:nvSpPr>
        <p:spPr>
          <a:xfrm>
            <a:off x="605900" y="3008600"/>
            <a:ext cx="16596900" cy="72186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Clr>
                <a:schemeClr val="dk1"/>
              </a:buClr>
              <a:buSzPts val="1100"/>
              <a:buFont typeface="Arial"/>
              <a:buNone/>
            </a:pPr>
            <a:r>
              <a:rPr lang="en-US" sz="3377">
                <a:solidFill>
                  <a:srgbClr val="FFFFFF"/>
                </a:solidFill>
                <a:latin typeface="Raleway ExtraBold"/>
                <a:ea typeface="Raleway ExtraBold"/>
                <a:cs typeface="Raleway ExtraBold"/>
                <a:sym typeface="Raleway ExtraBold"/>
              </a:rPr>
              <a:t>In conclusion, this project was a great chance to use what we learned during the Infrastructure Bootcamp. We used tools like Terraform and Ansible to make the deployment process easier and faster. This helped us get real experience in working with cloud infrastructure.</a:t>
            </a:r>
            <a:endParaRPr sz="3377">
              <a:solidFill>
                <a:srgbClr val="FFFFFF"/>
              </a:solidFill>
              <a:latin typeface="Raleway ExtraBold"/>
              <a:ea typeface="Raleway ExtraBold"/>
              <a:cs typeface="Raleway ExtraBold"/>
              <a:sym typeface="Raleway ExtraBold"/>
            </a:endParaRPr>
          </a:p>
          <a:p>
            <a:pPr indent="0" lvl="0" marL="0" rtl="0" algn="l">
              <a:lnSpc>
                <a:spcPct val="161093"/>
              </a:lnSpc>
              <a:spcBef>
                <a:spcPts val="0"/>
              </a:spcBef>
              <a:spcAft>
                <a:spcPts val="0"/>
              </a:spcAft>
              <a:buClr>
                <a:schemeClr val="dk1"/>
              </a:buClr>
              <a:buSzPts val="1100"/>
              <a:buFont typeface="Arial"/>
              <a:buNone/>
            </a:pPr>
            <a:r>
              <a:t/>
            </a:r>
            <a:endParaRPr sz="3377">
              <a:solidFill>
                <a:srgbClr val="FFFFFF"/>
              </a:solidFill>
              <a:latin typeface="Raleway ExtraBold"/>
              <a:ea typeface="Raleway ExtraBold"/>
              <a:cs typeface="Raleway ExtraBold"/>
              <a:sym typeface="Raleway ExtraBold"/>
            </a:endParaRPr>
          </a:p>
          <a:p>
            <a:pPr indent="0" lvl="0" marL="0" rtl="0" algn="l">
              <a:lnSpc>
                <a:spcPct val="161093"/>
              </a:lnSpc>
              <a:spcBef>
                <a:spcPts val="0"/>
              </a:spcBef>
              <a:spcAft>
                <a:spcPts val="0"/>
              </a:spcAft>
              <a:buClr>
                <a:schemeClr val="dk1"/>
              </a:buClr>
              <a:buSzPts val="1100"/>
              <a:buFont typeface="Arial"/>
              <a:buNone/>
            </a:pPr>
            <a:r>
              <a:rPr lang="en-US" sz="3377">
                <a:solidFill>
                  <a:srgbClr val="FFFFFF"/>
                </a:solidFill>
                <a:latin typeface="Raleway ExtraBold"/>
                <a:ea typeface="Raleway ExtraBold"/>
                <a:cs typeface="Raleway ExtraBold"/>
                <a:sym typeface="Raleway ExtraBold"/>
              </a:rPr>
              <a:t>We would like to thank all the bootcamp instructors for their help, support, and hard work. They made this learning journey very useful and inspiring.</a:t>
            </a:r>
            <a:endParaRPr sz="3377">
              <a:solidFill>
                <a:srgbClr val="FFFFFF"/>
              </a:solidFill>
              <a:latin typeface="Raleway ExtraBold"/>
              <a:ea typeface="Raleway ExtraBold"/>
              <a:cs typeface="Raleway ExtraBold"/>
              <a:sym typeface="Raleway ExtraBold"/>
            </a:endParaRPr>
          </a:p>
          <a:p>
            <a:pPr indent="0" lvl="0" marL="0" rtl="0" algn="l">
              <a:lnSpc>
                <a:spcPct val="161093"/>
              </a:lnSpc>
              <a:spcBef>
                <a:spcPts val="0"/>
              </a:spcBef>
              <a:spcAft>
                <a:spcPts val="0"/>
              </a:spcAft>
              <a:buNone/>
            </a:pPr>
            <a:r>
              <a:t/>
            </a:r>
            <a:endParaRPr sz="3377">
              <a:solidFill>
                <a:srgbClr val="FFFFFF"/>
              </a:solidFill>
              <a:latin typeface="Roboto ExtraBold"/>
              <a:ea typeface="Roboto ExtraBold"/>
              <a:cs typeface="Roboto ExtraBold"/>
              <a:sym typeface="Roboto ExtraBold"/>
            </a:endParaRPr>
          </a:p>
          <a:p>
            <a:pPr indent="0" lvl="0" marL="0" rtl="0" algn="l">
              <a:lnSpc>
                <a:spcPct val="161093"/>
              </a:lnSpc>
              <a:spcBef>
                <a:spcPts val="0"/>
              </a:spcBef>
              <a:spcAft>
                <a:spcPts val="0"/>
              </a:spcAft>
              <a:buNone/>
            </a:pPr>
            <a:r>
              <a:rPr lang="en-US" sz="3377">
                <a:solidFill>
                  <a:srgbClr val="FFFFFF"/>
                </a:solidFill>
                <a:latin typeface="Roboto ExtraBold"/>
                <a:ea typeface="Roboto ExtraBold"/>
                <a:cs typeface="Roboto ExtraBold"/>
                <a:sym typeface="Roboto ExtraBold"/>
              </a:rPr>
              <a:t> </a:t>
            </a:r>
            <a:endParaRPr sz="3377">
              <a:solidFill>
                <a:srgbClr val="FFFFFF"/>
              </a:solidFill>
              <a:latin typeface="Roboto ExtraBold"/>
              <a:ea typeface="Roboto ExtraBold"/>
              <a:cs typeface="Roboto ExtraBold"/>
              <a:sym typeface="Roboto ExtraBold"/>
            </a:endParaRPr>
          </a:p>
        </p:txBody>
      </p:sp>
      <p:sp>
        <p:nvSpPr>
          <p:cNvPr id="765" name="Google Shape;765;p45"/>
          <p:cNvSpPr txBox="1"/>
          <p:nvPr/>
        </p:nvSpPr>
        <p:spPr>
          <a:xfrm>
            <a:off x="605903" y="513025"/>
            <a:ext cx="115746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14.</a:t>
            </a:r>
            <a:r>
              <a:rPr lang="en-US" sz="7300">
                <a:solidFill>
                  <a:schemeClr val="lt1"/>
                </a:solidFill>
                <a:latin typeface="Roboto ExtraBold"/>
                <a:ea typeface="Roboto ExtraBold"/>
                <a:cs typeface="Roboto ExtraBold"/>
                <a:sym typeface="Roboto ExtraBold"/>
              </a:rPr>
              <a:t>conclusion</a:t>
            </a:r>
            <a:endParaRPr sz="7300"/>
          </a:p>
        </p:txBody>
      </p:sp>
      <p:sp>
        <p:nvSpPr>
          <p:cNvPr id="766" name="Google Shape;766;p45"/>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767" name="Google Shape;767;p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68" name="Google Shape;768;p45"/>
          <p:cNvSpPr txBox="1"/>
          <p:nvPr/>
        </p:nvSpPr>
        <p:spPr>
          <a:xfrm>
            <a:off x="15485285" y="8552725"/>
            <a:ext cx="3000000" cy="8484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32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774" name="Google Shape;774;p46"/>
          <p:cNvSpPr/>
          <p:nvPr/>
        </p:nvSpPr>
        <p:spPr>
          <a:xfrm>
            <a:off x="9659193" y="598813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9999"/>
            </a:blip>
            <a:stretch>
              <a:fillRect b="0" l="0" r="0" t="0"/>
            </a:stretch>
          </a:blipFill>
          <a:ln>
            <a:noFill/>
          </a:ln>
        </p:spPr>
      </p:sp>
      <p:sp>
        <p:nvSpPr>
          <p:cNvPr id="775" name="Google Shape;775;p46"/>
          <p:cNvSpPr/>
          <p:nvPr/>
        </p:nvSpPr>
        <p:spPr>
          <a:xfrm>
            <a:off x="-1694013" y="-2339473"/>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9999"/>
            </a:blip>
            <a:stretch>
              <a:fillRect b="0" l="0" r="0" t="0"/>
            </a:stretch>
          </a:blipFill>
          <a:ln>
            <a:noFill/>
          </a:ln>
        </p:spPr>
      </p:sp>
      <p:sp>
        <p:nvSpPr>
          <p:cNvPr id="776" name="Google Shape;776;p46"/>
          <p:cNvSpPr txBox="1"/>
          <p:nvPr/>
        </p:nvSpPr>
        <p:spPr>
          <a:xfrm>
            <a:off x="5129847" y="3512850"/>
            <a:ext cx="8028300" cy="3261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Font typeface="Arial"/>
              <a:buNone/>
            </a:pPr>
            <a:r>
              <a:rPr b="1" lang="en-US" sz="11900">
                <a:solidFill>
                  <a:schemeClr val="lt1"/>
                </a:solidFill>
                <a:latin typeface="EB Garamond"/>
                <a:ea typeface="EB Garamond"/>
                <a:cs typeface="EB Garamond"/>
                <a:sym typeface="EB Garamond"/>
              </a:rPr>
              <a:t>Thank You!</a:t>
            </a:r>
            <a:endParaRPr b="1" sz="11900">
              <a:solidFill>
                <a:schemeClr val="lt1"/>
              </a:solidFill>
              <a:latin typeface="EB Garamond"/>
              <a:ea typeface="EB Garamond"/>
              <a:cs typeface="EB Garamond"/>
              <a:sym typeface="EB Garamond"/>
            </a:endParaRPr>
          </a:p>
          <a:p>
            <a:pPr indent="0" lvl="0" marL="0" rtl="0" algn="ctr">
              <a:spcBef>
                <a:spcPts val="0"/>
              </a:spcBef>
              <a:spcAft>
                <a:spcPts val="0"/>
              </a:spcAft>
              <a:buClr>
                <a:schemeClr val="dk1"/>
              </a:buClr>
              <a:buFont typeface="Arial"/>
              <a:buNone/>
            </a:pPr>
            <a:r>
              <a:rPr lang="en-US" sz="9300">
                <a:solidFill>
                  <a:schemeClr val="lt1"/>
                </a:solidFill>
                <a:latin typeface="EB Garamond"/>
                <a:ea typeface="EB Garamond"/>
                <a:cs typeface="EB Garamond"/>
                <a:sym typeface="EB Garamond"/>
              </a:rPr>
              <a:t>Questions?</a:t>
            </a:r>
            <a:endParaRPr sz="9300">
              <a:solidFill>
                <a:schemeClr val="lt1"/>
              </a:solidFill>
              <a:latin typeface="EB Garamond"/>
              <a:ea typeface="EB Garamond"/>
              <a:cs typeface="EB Garamond"/>
              <a:sym typeface="EB Garamond"/>
            </a:endParaRPr>
          </a:p>
        </p:txBody>
      </p:sp>
      <p:sp>
        <p:nvSpPr>
          <p:cNvPr id="777" name="Google Shape;777;p46"/>
          <p:cNvSpPr txBox="1"/>
          <p:nvPr/>
        </p:nvSpPr>
        <p:spPr>
          <a:xfrm>
            <a:off x="5512875" y="7803050"/>
            <a:ext cx="77724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lt1"/>
                </a:solidFill>
                <a:latin typeface="Raleway"/>
                <a:ea typeface="Raleway"/>
                <a:cs typeface="Raleway"/>
                <a:sym typeface="Raleway"/>
              </a:rPr>
              <a:t>https://github.com/L676n/Group2.git</a:t>
            </a:r>
            <a:endParaRPr b="1" sz="3200">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226" name="Shape 226"/>
        <p:cNvGrpSpPr/>
        <p:nvPr/>
      </p:nvGrpSpPr>
      <p:grpSpPr>
        <a:xfrm>
          <a:off x="0" y="0"/>
          <a:ext cx="0" cy="0"/>
          <a:chOff x="0" y="0"/>
          <a:chExt cx="0" cy="0"/>
        </a:xfrm>
      </p:grpSpPr>
      <p:sp>
        <p:nvSpPr>
          <p:cNvPr id="227" name="Google Shape;227;p16"/>
          <p:cNvSpPr/>
          <p:nvPr/>
        </p:nvSpPr>
        <p:spPr>
          <a:xfrm rot="5400000">
            <a:off x="1743933" y="8092350"/>
            <a:ext cx="2958834" cy="4389300"/>
          </a:xfrm>
          <a:custGeom>
            <a:rect b="b" l="l" r="r" t="t"/>
            <a:pathLst>
              <a:path extrusionOk="0" h="4389300" w="2958834">
                <a:moveTo>
                  <a:pt x="0" y="0"/>
                </a:moveTo>
                <a:lnTo>
                  <a:pt x="2958834" y="0"/>
                </a:lnTo>
                <a:lnTo>
                  <a:pt x="2958834" y="4389300"/>
                </a:lnTo>
                <a:lnTo>
                  <a:pt x="0" y="4389300"/>
                </a:lnTo>
                <a:lnTo>
                  <a:pt x="0" y="0"/>
                </a:lnTo>
                <a:close/>
              </a:path>
            </a:pathLst>
          </a:custGeom>
          <a:blipFill rotWithShape="1">
            <a:blip r:embed="rId3">
              <a:alphaModFix/>
            </a:blip>
            <a:stretch>
              <a:fillRect b="0" l="0" r="0" t="0"/>
            </a:stretch>
          </a:blipFill>
          <a:ln>
            <a:noFill/>
          </a:ln>
        </p:spPr>
      </p:sp>
      <p:sp>
        <p:nvSpPr>
          <p:cNvPr id="228" name="Google Shape;228;p16"/>
          <p:cNvSpPr/>
          <p:nvPr/>
        </p:nvSpPr>
        <p:spPr>
          <a:xfrm>
            <a:off x="12168611" y="-3836768"/>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4">
              <a:alphaModFix amt="10000"/>
            </a:blip>
            <a:stretch>
              <a:fillRect b="0" l="0" r="0" t="0"/>
            </a:stretch>
          </a:blipFill>
          <a:ln>
            <a:noFill/>
          </a:ln>
        </p:spPr>
      </p:sp>
      <p:sp>
        <p:nvSpPr>
          <p:cNvPr id="229" name="Google Shape;229;p16"/>
          <p:cNvSpPr txBox="1"/>
          <p:nvPr/>
        </p:nvSpPr>
        <p:spPr>
          <a:xfrm>
            <a:off x="669982" y="988275"/>
            <a:ext cx="124968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1.Introduction</a:t>
            </a:r>
            <a:endParaRPr/>
          </a:p>
        </p:txBody>
      </p:sp>
      <p:sp>
        <p:nvSpPr>
          <p:cNvPr id="230" name="Google Shape;230;p16"/>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03</a:t>
            </a:r>
            <a:endParaRPr b="1" sz="3100">
              <a:solidFill>
                <a:schemeClr val="lt1"/>
              </a:solidFill>
              <a:latin typeface="Raleway"/>
              <a:ea typeface="Raleway"/>
              <a:cs typeface="Raleway"/>
              <a:sym typeface="Raleway"/>
            </a:endParaRPr>
          </a:p>
        </p:txBody>
      </p:sp>
      <p:grpSp>
        <p:nvGrpSpPr>
          <p:cNvPr id="231" name="Google Shape;231;p16"/>
          <p:cNvGrpSpPr/>
          <p:nvPr/>
        </p:nvGrpSpPr>
        <p:grpSpPr>
          <a:xfrm>
            <a:off x="1028700" y="2770650"/>
            <a:ext cx="12030813" cy="3451724"/>
            <a:chOff x="0" y="-85725"/>
            <a:chExt cx="2541900" cy="1289400"/>
          </a:xfrm>
        </p:grpSpPr>
        <p:sp>
          <p:nvSpPr>
            <p:cNvPr id="232" name="Google Shape;232;p16"/>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233" name="Google Shape;233;p16"/>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p16"/>
          <p:cNvSpPr txBox="1"/>
          <p:nvPr/>
        </p:nvSpPr>
        <p:spPr>
          <a:xfrm>
            <a:off x="1179225" y="3671375"/>
            <a:ext cx="11880300" cy="57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lt1"/>
                </a:solidFill>
                <a:latin typeface="Raleway"/>
                <a:ea typeface="Raleway"/>
                <a:cs typeface="Raleway"/>
                <a:sym typeface="Raleway"/>
              </a:rPr>
              <a:t>The SDA-CAPSTONE Blog Page Application is a comprehensive project aimed at deploying a blog web application using the Django framework on AWS. This application is designed to operate within an isolated Virtual Private Cloud (VPC) environment, ensuring security and scalability.</a:t>
            </a:r>
            <a:endParaRPr b="1" sz="6100">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576A"/>
        </a:solidFill>
      </p:bgPr>
    </p:bg>
    <p:spTree>
      <p:nvGrpSpPr>
        <p:cNvPr id="238" name="Shape 238"/>
        <p:cNvGrpSpPr/>
        <p:nvPr/>
      </p:nvGrpSpPr>
      <p:grpSpPr>
        <a:xfrm>
          <a:off x="0" y="0"/>
          <a:ext cx="0" cy="0"/>
          <a:chOff x="0" y="0"/>
          <a:chExt cx="0" cy="0"/>
        </a:xfrm>
      </p:grpSpPr>
      <p:grpSp>
        <p:nvGrpSpPr>
          <p:cNvPr id="239" name="Google Shape;239;p17"/>
          <p:cNvGrpSpPr/>
          <p:nvPr/>
        </p:nvGrpSpPr>
        <p:grpSpPr>
          <a:xfrm>
            <a:off x="882429" y="2312025"/>
            <a:ext cx="3086120" cy="4895605"/>
            <a:chOff x="0" y="-85725"/>
            <a:chExt cx="812800" cy="1289369"/>
          </a:xfrm>
        </p:grpSpPr>
        <p:sp>
          <p:nvSpPr>
            <p:cNvPr id="240" name="Google Shape;240;p17"/>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241" name="Google Shape;241;p17"/>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17"/>
          <p:cNvGrpSpPr/>
          <p:nvPr/>
        </p:nvGrpSpPr>
        <p:grpSpPr>
          <a:xfrm>
            <a:off x="4300764" y="3286450"/>
            <a:ext cx="3086120" cy="4895605"/>
            <a:chOff x="0" y="-85725"/>
            <a:chExt cx="812800" cy="1289369"/>
          </a:xfrm>
        </p:grpSpPr>
        <p:sp>
          <p:nvSpPr>
            <p:cNvPr id="243" name="Google Shape;243;p17"/>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DB9D88"/>
                </a:gs>
                <a:gs pos="100000">
                  <a:srgbClr val="62576B"/>
                </a:gs>
              </a:gsLst>
              <a:lin ang="0" scaled="0"/>
            </a:gradFill>
            <a:ln>
              <a:noFill/>
            </a:ln>
          </p:spPr>
        </p:sp>
        <p:sp>
          <p:nvSpPr>
            <p:cNvPr id="244" name="Google Shape;244;p17"/>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p17"/>
          <p:cNvGrpSpPr/>
          <p:nvPr/>
        </p:nvGrpSpPr>
        <p:grpSpPr>
          <a:xfrm>
            <a:off x="14705701" y="2405100"/>
            <a:ext cx="3086120" cy="4895605"/>
            <a:chOff x="0" y="-85725"/>
            <a:chExt cx="812800" cy="1289369"/>
          </a:xfrm>
        </p:grpSpPr>
        <p:sp>
          <p:nvSpPr>
            <p:cNvPr id="246" name="Google Shape;246;p17"/>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247" name="Google Shape;247;p17"/>
            <p:cNvSpPr txBox="1"/>
            <p:nvPr/>
          </p:nvSpPr>
          <p:spPr>
            <a:xfrm>
              <a:off x="0" y="-85725"/>
              <a:ext cx="812800"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17"/>
          <p:cNvGrpSpPr/>
          <p:nvPr/>
        </p:nvGrpSpPr>
        <p:grpSpPr>
          <a:xfrm>
            <a:off x="1347008" y="3154285"/>
            <a:ext cx="789473" cy="798724"/>
            <a:chOff x="0" y="-9525"/>
            <a:chExt cx="812800" cy="822325"/>
          </a:xfrm>
        </p:grpSpPr>
        <p:sp>
          <p:nvSpPr>
            <p:cNvPr id="249" name="Google Shape;2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7"/>
          <p:cNvGrpSpPr/>
          <p:nvPr/>
        </p:nvGrpSpPr>
        <p:grpSpPr>
          <a:xfrm>
            <a:off x="4765343" y="4128710"/>
            <a:ext cx="789473" cy="798724"/>
            <a:chOff x="0" y="-9525"/>
            <a:chExt cx="812800" cy="822325"/>
          </a:xfrm>
        </p:grpSpPr>
        <p:sp>
          <p:nvSpPr>
            <p:cNvPr id="252" name="Google Shape;25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7"/>
          <p:cNvGrpSpPr/>
          <p:nvPr/>
        </p:nvGrpSpPr>
        <p:grpSpPr>
          <a:xfrm>
            <a:off x="15170280" y="3247360"/>
            <a:ext cx="789473" cy="798724"/>
            <a:chOff x="0" y="-9525"/>
            <a:chExt cx="812800" cy="822325"/>
          </a:xfrm>
        </p:grpSpPr>
        <p:sp>
          <p:nvSpPr>
            <p:cNvPr id="255" name="Google Shape;25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txBox="1"/>
            <p:nvPr/>
          </p:nvSpPr>
          <p:spPr>
            <a:xfrm>
              <a:off x="76200" y="-9525"/>
              <a:ext cx="6604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17"/>
          <p:cNvSpPr txBox="1"/>
          <p:nvPr/>
        </p:nvSpPr>
        <p:spPr>
          <a:xfrm>
            <a:off x="1230371" y="4800494"/>
            <a:ext cx="2013900" cy="2007000"/>
          </a:xfrm>
          <a:prstGeom prst="rect">
            <a:avLst/>
          </a:prstGeom>
          <a:noFill/>
          <a:ln>
            <a:noFill/>
          </a:ln>
        </p:spPr>
        <p:txBody>
          <a:bodyPr anchorCtr="0" anchor="t" bIns="0" lIns="0" spcFirstLastPara="1" rIns="0" wrap="square" tIns="0">
            <a:spAutoFit/>
          </a:bodyPr>
          <a:lstStyle/>
          <a:p>
            <a:pPr indent="0" lvl="0" marL="0" rtl="0" algn="l">
              <a:lnSpc>
                <a:spcPct val="161212"/>
              </a:lnSpc>
              <a:spcBef>
                <a:spcPts val="0"/>
              </a:spcBef>
              <a:spcAft>
                <a:spcPts val="0"/>
              </a:spcAft>
              <a:buClr>
                <a:schemeClr val="dk1"/>
              </a:buClr>
              <a:buSzPts val="1100"/>
              <a:buFont typeface="Arial"/>
              <a:buNone/>
            </a:pPr>
            <a:r>
              <a:rPr b="1" lang="en-US" sz="1439">
                <a:solidFill>
                  <a:srgbClr val="FFFFFF"/>
                </a:solidFill>
                <a:latin typeface="Raleway"/>
                <a:ea typeface="Raleway"/>
                <a:cs typeface="Raleway"/>
                <a:sym typeface="Raleway"/>
              </a:rPr>
              <a:t>The need for a scalable and secure Django framework blog deployment.</a:t>
            </a:r>
            <a:endParaRPr b="1" sz="1439">
              <a:solidFill>
                <a:srgbClr val="FFFFFF"/>
              </a:solidFill>
              <a:latin typeface="Raleway"/>
              <a:ea typeface="Raleway"/>
              <a:cs typeface="Raleway"/>
              <a:sym typeface="Raleway"/>
            </a:endParaRPr>
          </a:p>
          <a:p>
            <a:pPr indent="0" lvl="0" marL="0" rtl="0" algn="l">
              <a:lnSpc>
                <a:spcPct val="161212"/>
              </a:lnSpc>
              <a:spcBef>
                <a:spcPts val="0"/>
              </a:spcBef>
              <a:spcAft>
                <a:spcPts val="0"/>
              </a:spcAft>
              <a:buClr>
                <a:schemeClr val="dk1"/>
              </a:buClr>
              <a:buSzPts val="1100"/>
              <a:buFont typeface="Arial"/>
              <a:buNone/>
            </a:pPr>
            <a:r>
              <a:t/>
            </a:r>
            <a:endParaRPr b="1" sz="1439">
              <a:solidFill>
                <a:srgbClr val="FFFFFF"/>
              </a:solidFill>
              <a:latin typeface="Raleway"/>
              <a:ea typeface="Raleway"/>
              <a:cs typeface="Raleway"/>
              <a:sym typeface="Raleway"/>
            </a:endParaRPr>
          </a:p>
          <a:p>
            <a:pPr indent="0" lvl="0" marL="0" marR="0" rtl="0" algn="l">
              <a:lnSpc>
                <a:spcPct val="161212"/>
              </a:lnSpc>
              <a:spcBef>
                <a:spcPts val="0"/>
              </a:spcBef>
              <a:spcAft>
                <a:spcPts val="0"/>
              </a:spcAft>
              <a:buNone/>
            </a:pPr>
            <a:r>
              <a:t/>
            </a:r>
            <a:endParaRPr b="1" sz="1439">
              <a:solidFill>
                <a:srgbClr val="FFFFFF"/>
              </a:solidFill>
              <a:latin typeface="Raleway"/>
              <a:ea typeface="Raleway"/>
              <a:cs typeface="Raleway"/>
              <a:sym typeface="Raleway"/>
            </a:endParaRPr>
          </a:p>
        </p:txBody>
      </p:sp>
      <p:sp>
        <p:nvSpPr>
          <p:cNvPr id="258" name="Google Shape;258;p17"/>
          <p:cNvSpPr txBox="1"/>
          <p:nvPr/>
        </p:nvSpPr>
        <p:spPr>
          <a:xfrm>
            <a:off x="4780268" y="5803682"/>
            <a:ext cx="2013900" cy="12576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rPr b="1" lang="en-US">
                <a:solidFill>
                  <a:srgbClr val="FFFFFF"/>
                </a:solidFill>
                <a:latin typeface="Raleway"/>
                <a:ea typeface="Raleway"/>
                <a:cs typeface="Raleway"/>
                <a:sym typeface="Raleway"/>
              </a:rPr>
              <a:t>Using AWS Infrastructure with Infrastructure as Code (IaC) and Monitoring</a:t>
            </a:r>
            <a:endParaRPr b="1"/>
          </a:p>
        </p:txBody>
      </p:sp>
      <p:sp>
        <p:nvSpPr>
          <p:cNvPr id="259" name="Google Shape;259;p17"/>
          <p:cNvSpPr txBox="1"/>
          <p:nvPr/>
        </p:nvSpPr>
        <p:spPr>
          <a:xfrm>
            <a:off x="15170280" y="5327007"/>
            <a:ext cx="2013900" cy="16050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rPr b="1" lang="en-US">
                <a:solidFill>
                  <a:srgbClr val="FFFFFF"/>
                </a:solidFill>
                <a:latin typeface="Raleway"/>
                <a:ea typeface="Raleway"/>
                <a:cs typeface="Raleway"/>
                <a:sym typeface="Raleway"/>
              </a:rPr>
              <a:t>Discussing the challenges faced During deployment and the valuable lessons learned.</a:t>
            </a:r>
            <a:endParaRPr b="1"/>
          </a:p>
        </p:txBody>
      </p:sp>
      <p:sp>
        <p:nvSpPr>
          <p:cNvPr id="260" name="Google Shape;260;p17"/>
          <p:cNvSpPr txBox="1"/>
          <p:nvPr/>
        </p:nvSpPr>
        <p:spPr>
          <a:xfrm>
            <a:off x="1242858" y="4223002"/>
            <a:ext cx="2404200" cy="3228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2097">
                <a:solidFill>
                  <a:srgbClr val="FFFFFF"/>
                </a:solidFill>
                <a:latin typeface="Raleway"/>
                <a:ea typeface="Raleway"/>
                <a:cs typeface="Raleway"/>
                <a:sym typeface="Raleway"/>
              </a:rPr>
              <a:t>Problem</a:t>
            </a:r>
            <a:endParaRPr sz="1500"/>
          </a:p>
        </p:txBody>
      </p:sp>
      <p:sp>
        <p:nvSpPr>
          <p:cNvPr id="261" name="Google Shape;261;p17"/>
          <p:cNvSpPr txBox="1"/>
          <p:nvPr/>
        </p:nvSpPr>
        <p:spPr>
          <a:xfrm>
            <a:off x="4765343" y="5211802"/>
            <a:ext cx="2013900" cy="3228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2097">
                <a:solidFill>
                  <a:srgbClr val="FFFFFF"/>
                </a:solidFill>
                <a:latin typeface="Raleway"/>
                <a:ea typeface="Raleway"/>
                <a:cs typeface="Raleway"/>
                <a:sym typeface="Raleway"/>
              </a:rPr>
              <a:t>Solution</a:t>
            </a:r>
            <a:endParaRPr sz="1500"/>
          </a:p>
        </p:txBody>
      </p:sp>
      <p:sp>
        <p:nvSpPr>
          <p:cNvPr id="262" name="Google Shape;262;p17"/>
          <p:cNvSpPr txBox="1"/>
          <p:nvPr/>
        </p:nvSpPr>
        <p:spPr>
          <a:xfrm>
            <a:off x="15170280" y="4330452"/>
            <a:ext cx="2404200" cy="7749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2097">
                <a:solidFill>
                  <a:srgbClr val="FFFFFF"/>
                </a:solidFill>
                <a:latin typeface="Raleway"/>
                <a:ea typeface="Raleway"/>
                <a:cs typeface="Raleway"/>
                <a:sym typeface="Raleway"/>
              </a:rPr>
              <a:t>Challenges and lessons learned </a:t>
            </a:r>
            <a:endParaRPr sz="1500"/>
          </a:p>
        </p:txBody>
      </p:sp>
      <p:sp>
        <p:nvSpPr>
          <p:cNvPr id="263" name="Google Shape;263;p17"/>
          <p:cNvSpPr txBox="1"/>
          <p:nvPr/>
        </p:nvSpPr>
        <p:spPr>
          <a:xfrm>
            <a:off x="1390431" y="3286458"/>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01</a:t>
            </a:r>
            <a:endParaRPr/>
          </a:p>
        </p:txBody>
      </p:sp>
      <p:sp>
        <p:nvSpPr>
          <p:cNvPr id="264" name="Google Shape;264;p17"/>
          <p:cNvSpPr txBox="1"/>
          <p:nvPr/>
        </p:nvSpPr>
        <p:spPr>
          <a:xfrm>
            <a:off x="4808766" y="4260883"/>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02</a:t>
            </a:r>
            <a:endParaRPr/>
          </a:p>
        </p:txBody>
      </p:sp>
      <p:sp>
        <p:nvSpPr>
          <p:cNvPr id="265" name="Google Shape;265;p17"/>
          <p:cNvSpPr txBox="1"/>
          <p:nvPr/>
        </p:nvSpPr>
        <p:spPr>
          <a:xfrm>
            <a:off x="15213703" y="3379533"/>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a:t>
            </a:r>
            <a:r>
              <a:rPr b="1" lang="en-US" sz="2716">
                <a:solidFill>
                  <a:srgbClr val="FFFFFF"/>
                </a:solidFill>
                <a:latin typeface="Raleway"/>
                <a:ea typeface="Raleway"/>
                <a:cs typeface="Raleway"/>
                <a:sym typeface="Raleway"/>
              </a:rPr>
              <a:t>5</a:t>
            </a:r>
            <a:endParaRPr/>
          </a:p>
        </p:txBody>
      </p:sp>
      <p:sp>
        <p:nvSpPr>
          <p:cNvPr id="266" name="Google Shape;266;p17"/>
          <p:cNvSpPr txBox="1"/>
          <p:nvPr/>
        </p:nvSpPr>
        <p:spPr>
          <a:xfrm>
            <a:off x="669982" y="988275"/>
            <a:ext cx="124968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2</a:t>
            </a:r>
            <a:r>
              <a:rPr b="1" lang="en-US" sz="7330">
                <a:solidFill>
                  <a:srgbClr val="FFFFFF"/>
                </a:solidFill>
                <a:latin typeface="Raleway"/>
                <a:ea typeface="Raleway"/>
                <a:cs typeface="Raleway"/>
                <a:sym typeface="Raleway"/>
              </a:rPr>
              <a:t>.</a:t>
            </a:r>
            <a:r>
              <a:rPr b="1" lang="en-US" sz="7330">
                <a:solidFill>
                  <a:srgbClr val="FFFFFF"/>
                </a:solidFill>
                <a:latin typeface="Raleway"/>
                <a:ea typeface="Raleway"/>
                <a:cs typeface="Raleway"/>
                <a:sym typeface="Raleway"/>
              </a:rPr>
              <a:t>Demo Overview</a:t>
            </a:r>
            <a:endParaRPr/>
          </a:p>
        </p:txBody>
      </p:sp>
      <p:sp>
        <p:nvSpPr>
          <p:cNvPr id="267" name="Google Shape;267;p17"/>
          <p:cNvSpPr/>
          <p:nvPr/>
        </p:nvSpPr>
        <p:spPr>
          <a:xfrm rot="5400000">
            <a:off x="15781992" y="5463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268" name="Google Shape;268;p17"/>
          <p:cNvSpPr/>
          <p:nvPr/>
        </p:nvSpPr>
        <p:spPr>
          <a:xfrm>
            <a:off x="-1480275" y="7300700"/>
            <a:ext cx="4268931" cy="351413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9999"/>
            </a:blip>
            <a:stretch>
              <a:fillRect b="0" l="0" r="0" t="0"/>
            </a:stretch>
          </a:blipFill>
          <a:ln>
            <a:noFill/>
          </a:ln>
        </p:spPr>
      </p:sp>
      <p:grpSp>
        <p:nvGrpSpPr>
          <p:cNvPr id="269" name="Google Shape;269;p17"/>
          <p:cNvGrpSpPr/>
          <p:nvPr/>
        </p:nvGrpSpPr>
        <p:grpSpPr>
          <a:xfrm>
            <a:off x="7865601" y="2311962"/>
            <a:ext cx="3086120" cy="4895723"/>
            <a:chOff x="0" y="-85725"/>
            <a:chExt cx="812800" cy="1289400"/>
          </a:xfrm>
        </p:grpSpPr>
        <p:sp>
          <p:nvSpPr>
            <p:cNvPr id="270" name="Google Shape;270;p17"/>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B6758E"/>
                </a:gs>
                <a:gs pos="100000">
                  <a:srgbClr val="62576B"/>
                </a:gs>
              </a:gsLst>
              <a:lin ang="0" scaled="0"/>
            </a:gradFill>
            <a:ln>
              <a:noFill/>
            </a:ln>
          </p:spPr>
        </p:sp>
        <p:sp>
          <p:nvSpPr>
            <p:cNvPr id="271" name="Google Shape;271;p17"/>
            <p:cNvSpPr txBox="1"/>
            <p:nvPr/>
          </p:nvSpPr>
          <p:spPr>
            <a:xfrm>
              <a:off x="0" y="-85725"/>
              <a:ext cx="8127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7"/>
          <p:cNvGrpSpPr/>
          <p:nvPr/>
        </p:nvGrpSpPr>
        <p:grpSpPr>
          <a:xfrm>
            <a:off x="8330180" y="3154223"/>
            <a:ext cx="789473" cy="798724"/>
            <a:chOff x="0" y="-9525"/>
            <a:chExt cx="812800" cy="822325"/>
          </a:xfrm>
        </p:grpSpPr>
        <p:sp>
          <p:nvSpPr>
            <p:cNvPr id="273" name="Google Shape;27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17"/>
          <p:cNvSpPr txBox="1"/>
          <p:nvPr/>
        </p:nvSpPr>
        <p:spPr>
          <a:xfrm>
            <a:off x="8345355" y="4844495"/>
            <a:ext cx="2013900" cy="9102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rPr b="1" lang="en-US">
                <a:solidFill>
                  <a:srgbClr val="FFFFFF"/>
                </a:solidFill>
                <a:latin typeface="Raleway"/>
                <a:ea typeface="Raleway"/>
                <a:cs typeface="Raleway"/>
                <a:sym typeface="Raleway"/>
              </a:rPr>
              <a:t>Architecture overview and key components and Their Interactions.</a:t>
            </a:r>
            <a:endParaRPr b="1"/>
          </a:p>
        </p:txBody>
      </p:sp>
      <p:sp>
        <p:nvSpPr>
          <p:cNvPr id="276" name="Google Shape;276;p17"/>
          <p:cNvSpPr txBox="1"/>
          <p:nvPr/>
        </p:nvSpPr>
        <p:spPr>
          <a:xfrm>
            <a:off x="8330180" y="4237315"/>
            <a:ext cx="2404200" cy="3228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2097">
                <a:solidFill>
                  <a:srgbClr val="FFFFFF"/>
                </a:solidFill>
                <a:latin typeface="Raleway"/>
                <a:ea typeface="Raleway"/>
                <a:cs typeface="Raleway"/>
                <a:sym typeface="Raleway"/>
              </a:rPr>
              <a:t>Architecture</a:t>
            </a:r>
            <a:endParaRPr sz="1500"/>
          </a:p>
        </p:txBody>
      </p:sp>
      <p:sp>
        <p:nvSpPr>
          <p:cNvPr id="277" name="Google Shape;277;p17"/>
          <p:cNvSpPr txBox="1"/>
          <p:nvPr/>
        </p:nvSpPr>
        <p:spPr>
          <a:xfrm>
            <a:off x="8373603" y="3286396"/>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03</a:t>
            </a:r>
            <a:endParaRPr/>
          </a:p>
        </p:txBody>
      </p:sp>
      <p:grpSp>
        <p:nvGrpSpPr>
          <p:cNvPr id="278" name="Google Shape;278;p17"/>
          <p:cNvGrpSpPr/>
          <p:nvPr/>
        </p:nvGrpSpPr>
        <p:grpSpPr>
          <a:xfrm>
            <a:off x="11317738" y="3132950"/>
            <a:ext cx="3086120" cy="4895723"/>
            <a:chOff x="0" y="-85725"/>
            <a:chExt cx="812800" cy="1289400"/>
          </a:xfrm>
        </p:grpSpPr>
        <p:sp>
          <p:nvSpPr>
            <p:cNvPr id="279" name="Google Shape;279;p17"/>
            <p:cNvSpPr/>
            <p:nvPr/>
          </p:nvSpPr>
          <p:spPr>
            <a:xfrm>
              <a:off x="0" y="0"/>
              <a:ext cx="812800" cy="1203644"/>
            </a:xfrm>
            <a:custGeom>
              <a:rect b="b" l="l" r="r" t="t"/>
              <a:pathLst>
                <a:path extrusionOk="0" h="1203644" w="812800">
                  <a:moveTo>
                    <a:pt x="0" y="0"/>
                  </a:moveTo>
                  <a:lnTo>
                    <a:pt x="812800" y="0"/>
                  </a:lnTo>
                  <a:lnTo>
                    <a:pt x="812800" y="1203644"/>
                  </a:lnTo>
                  <a:lnTo>
                    <a:pt x="0" y="1203644"/>
                  </a:lnTo>
                  <a:close/>
                </a:path>
              </a:pathLst>
            </a:custGeom>
            <a:gradFill>
              <a:gsLst>
                <a:gs pos="0">
                  <a:srgbClr val="DB9D88"/>
                </a:gs>
                <a:gs pos="100000">
                  <a:srgbClr val="62576B"/>
                </a:gs>
              </a:gsLst>
              <a:lin ang="0" scaled="0"/>
            </a:gradFill>
            <a:ln>
              <a:noFill/>
            </a:ln>
          </p:spPr>
        </p:sp>
        <p:sp>
          <p:nvSpPr>
            <p:cNvPr id="280" name="Google Shape;280;p17"/>
            <p:cNvSpPr txBox="1"/>
            <p:nvPr/>
          </p:nvSpPr>
          <p:spPr>
            <a:xfrm>
              <a:off x="0" y="-85725"/>
              <a:ext cx="8127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17"/>
          <p:cNvGrpSpPr/>
          <p:nvPr/>
        </p:nvGrpSpPr>
        <p:grpSpPr>
          <a:xfrm>
            <a:off x="11782318" y="3975210"/>
            <a:ext cx="789473" cy="798724"/>
            <a:chOff x="0" y="-9525"/>
            <a:chExt cx="812800" cy="822325"/>
          </a:xfrm>
        </p:grpSpPr>
        <p:sp>
          <p:nvSpPr>
            <p:cNvPr id="282" name="Google Shape;28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52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txBox="1"/>
            <p:nvPr/>
          </p:nvSpPr>
          <p:spPr>
            <a:xfrm>
              <a:off x="76200" y="-9525"/>
              <a:ext cx="660300" cy="7461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4" name="Google Shape;284;p17"/>
          <p:cNvSpPr txBox="1"/>
          <p:nvPr/>
        </p:nvSpPr>
        <p:spPr>
          <a:xfrm>
            <a:off x="11821768" y="6117582"/>
            <a:ext cx="2013900" cy="1257600"/>
          </a:xfrm>
          <a:prstGeom prst="rect">
            <a:avLst/>
          </a:prstGeom>
          <a:noFill/>
          <a:ln>
            <a:noFill/>
          </a:ln>
        </p:spPr>
        <p:txBody>
          <a:bodyPr anchorCtr="0" anchor="t" bIns="0" lIns="0" spcFirstLastPara="1" rIns="0" wrap="square" tIns="0">
            <a:spAutoFit/>
          </a:bodyPr>
          <a:lstStyle/>
          <a:p>
            <a:pPr indent="0" lvl="0" marL="0" marR="0" rtl="0" algn="l">
              <a:lnSpc>
                <a:spcPct val="161212"/>
              </a:lnSpc>
              <a:spcBef>
                <a:spcPts val="0"/>
              </a:spcBef>
              <a:spcAft>
                <a:spcPts val="0"/>
              </a:spcAft>
              <a:buNone/>
            </a:pPr>
            <a:r>
              <a:rPr b="1" lang="en-US">
                <a:solidFill>
                  <a:srgbClr val="FFFFFF"/>
                </a:solidFill>
                <a:latin typeface="Raleway"/>
                <a:ea typeface="Raleway"/>
                <a:cs typeface="Raleway"/>
                <a:sym typeface="Raleway"/>
              </a:rPr>
              <a:t>Live demonstration of the functionalities and Performance of the deployed application.</a:t>
            </a:r>
            <a:endParaRPr b="1"/>
          </a:p>
        </p:txBody>
      </p:sp>
      <p:sp>
        <p:nvSpPr>
          <p:cNvPr id="285" name="Google Shape;285;p17"/>
          <p:cNvSpPr txBox="1"/>
          <p:nvPr/>
        </p:nvSpPr>
        <p:spPr>
          <a:xfrm>
            <a:off x="11782318" y="5058302"/>
            <a:ext cx="2013900" cy="7749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1" lang="en-US" sz="2097">
                <a:solidFill>
                  <a:srgbClr val="FFFFFF"/>
                </a:solidFill>
                <a:latin typeface="Raleway"/>
                <a:ea typeface="Raleway"/>
                <a:cs typeface="Raleway"/>
                <a:sym typeface="Raleway"/>
              </a:rPr>
              <a:t>Live demonstration</a:t>
            </a:r>
            <a:endParaRPr sz="1500"/>
          </a:p>
        </p:txBody>
      </p:sp>
      <p:sp>
        <p:nvSpPr>
          <p:cNvPr id="286" name="Google Shape;286;p17"/>
          <p:cNvSpPr txBox="1"/>
          <p:nvPr/>
        </p:nvSpPr>
        <p:spPr>
          <a:xfrm>
            <a:off x="11825741" y="4107383"/>
            <a:ext cx="702600" cy="4182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US" sz="2716" u="none" cap="none" strike="noStrike">
                <a:solidFill>
                  <a:srgbClr val="FFFFFF"/>
                </a:solidFill>
                <a:latin typeface="Raleway"/>
                <a:ea typeface="Raleway"/>
                <a:cs typeface="Raleway"/>
                <a:sym typeface="Raleway"/>
              </a:rPr>
              <a:t>0</a:t>
            </a:r>
            <a:r>
              <a:rPr b="1" lang="en-US" sz="2716">
                <a:solidFill>
                  <a:srgbClr val="FFFFFF"/>
                </a:solidFill>
                <a:latin typeface="Raleway"/>
                <a:ea typeface="Raleway"/>
                <a:cs typeface="Raleway"/>
                <a:sym typeface="Raleway"/>
              </a:rPr>
              <a:t>4</a:t>
            </a:r>
            <a:endParaRPr/>
          </a:p>
        </p:txBody>
      </p:sp>
      <p:sp>
        <p:nvSpPr>
          <p:cNvPr id="287" name="Google Shape;287;p17"/>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04</a:t>
            </a:r>
            <a:endParaRPr b="1" sz="3100">
              <a:solidFill>
                <a:schemeClr val="lt1"/>
              </a:solidFill>
              <a:latin typeface="Raleway"/>
              <a:ea typeface="Raleway"/>
              <a:cs typeface="Raleway"/>
              <a:sym typeface="Raleway"/>
            </a:endParaRPr>
          </a:p>
        </p:txBody>
      </p:sp>
      <p:sp>
        <p:nvSpPr>
          <p:cNvPr id="288" name="Google Shape;288;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292" name="Shape 292"/>
        <p:cNvGrpSpPr/>
        <p:nvPr/>
      </p:nvGrpSpPr>
      <p:grpSpPr>
        <a:xfrm>
          <a:off x="0" y="0"/>
          <a:ext cx="0" cy="0"/>
          <a:chOff x="0" y="0"/>
          <a:chExt cx="0" cy="0"/>
        </a:xfrm>
      </p:grpSpPr>
      <p:sp>
        <p:nvSpPr>
          <p:cNvPr id="293" name="Google Shape;293;p18"/>
          <p:cNvSpPr/>
          <p:nvPr/>
        </p:nvSpPr>
        <p:spPr>
          <a:xfrm>
            <a:off x="12168611" y="-3836768"/>
            <a:ext cx="9330996" cy="9433912"/>
          </a:xfrm>
          <a:custGeom>
            <a:rect b="b" l="l" r="r" t="t"/>
            <a:pathLst>
              <a:path extrusionOk="0" h="9433912" w="9330996">
                <a:moveTo>
                  <a:pt x="0" y="0"/>
                </a:moveTo>
                <a:lnTo>
                  <a:pt x="9330996" y="0"/>
                </a:lnTo>
                <a:lnTo>
                  <a:pt x="9330996" y="9433912"/>
                </a:lnTo>
                <a:lnTo>
                  <a:pt x="0" y="9433912"/>
                </a:lnTo>
                <a:lnTo>
                  <a:pt x="0" y="0"/>
                </a:lnTo>
                <a:close/>
              </a:path>
            </a:pathLst>
          </a:custGeom>
          <a:blipFill rotWithShape="1">
            <a:blip r:embed="rId3">
              <a:alphaModFix amt="9999"/>
            </a:blip>
            <a:stretch>
              <a:fillRect b="0" l="0" r="0" t="0"/>
            </a:stretch>
          </a:blipFill>
          <a:ln>
            <a:noFill/>
          </a:ln>
        </p:spPr>
      </p:sp>
      <p:sp>
        <p:nvSpPr>
          <p:cNvPr id="294" name="Google Shape;294;p18"/>
          <p:cNvSpPr txBox="1"/>
          <p:nvPr/>
        </p:nvSpPr>
        <p:spPr>
          <a:xfrm>
            <a:off x="1028700" y="1322577"/>
            <a:ext cx="3726900" cy="21540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t/>
            </a:r>
            <a:endParaRPr/>
          </a:p>
        </p:txBody>
      </p:sp>
      <p:sp>
        <p:nvSpPr>
          <p:cNvPr id="295" name="Google Shape;295;p18"/>
          <p:cNvSpPr txBox="1"/>
          <p:nvPr/>
        </p:nvSpPr>
        <p:spPr>
          <a:xfrm>
            <a:off x="1028710" y="481900"/>
            <a:ext cx="13377900" cy="1762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7330">
                <a:solidFill>
                  <a:schemeClr val="lt1"/>
                </a:solidFill>
                <a:latin typeface="Raleway"/>
                <a:ea typeface="Raleway"/>
                <a:cs typeface="Raleway"/>
                <a:sym typeface="Raleway"/>
              </a:rPr>
              <a:t>3</a:t>
            </a:r>
            <a:r>
              <a:rPr b="1" lang="en-US" sz="7330">
                <a:solidFill>
                  <a:schemeClr val="lt1"/>
                </a:solidFill>
                <a:latin typeface="Raleway"/>
                <a:ea typeface="Raleway"/>
                <a:cs typeface="Raleway"/>
                <a:sym typeface="Raleway"/>
              </a:rPr>
              <a:t>.Architecture</a:t>
            </a:r>
            <a:r>
              <a:rPr b="1" lang="en-US" sz="7330">
                <a:solidFill>
                  <a:schemeClr val="lt1"/>
                </a:solidFill>
                <a:latin typeface="Raleway"/>
                <a:ea typeface="Raleway"/>
                <a:cs typeface="Raleway"/>
                <a:sym typeface="Raleway"/>
              </a:rPr>
              <a:t> Overview</a:t>
            </a:r>
            <a:endParaRPr/>
          </a:p>
        </p:txBody>
      </p:sp>
      <p:sp>
        <p:nvSpPr>
          <p:cNvPr id="296" name="Google Shape;296;p18"/>
          <p:cNvSpPr/>
          <p:nvPr/>
        </p:nvSpPr>
        <p:spPr>
          <a:xfrm>
            <a:off x="1238250" y="2097775"/>
            <a:ext cx="15811500" cy="7279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97" name="Google Shape;297;p18" title="AOD (5).png"/>
          <p:cNvPicPr preferRelativeResize="0"/>
          <p:nvPr/>
        </p:nvPicPr>
        <p:blipFill>
          <a:blip r:embed="rId4">
            <a:alphaModFix/>
          </a:blip>
          <a:stretch>
            <a:fillRect/>
          </a:stretch>
        </p:blipFill>
        <p:spPr>
          <a:xfrm>
            <a:off x="2122102" y="2565288"/>
            <a:ext cx="14043800" cy="6344775"/>
          </a:xfrm>
          <a:prstGeom prst="rect">
            <a:avLst/>
          </a:prstGeom>
          <a:solidFill>
            <a:schemeClr val="lt1"/>
          </a:solidFill>
          <a:ln>
            <a:noFill/>
          </a:ln>
        </p:spPr>
      </p:pic>
      <p:sp>
        <p:nvSpPr>
          <p:cNvPr id="298" name="Google Shape;298;p18"/>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05</a:t>
            </a:r>
            <a:endParaRPr b="1" sz="3100">
              <a:solidFill>
                <a:schemeClr val="lt1"/>
              </a:solidFill>
              <a:latin typeface="Raleway"/>
              <a:ea typeface="Raleway"/>
              <a:cs typeface="Raleway"/>
              <a:sym typeface="Raleway"/>
            </a:endParaRPr>
          </a:p>
        </p:txBody>
      </p:sp>
      <p:sp>
        <p:nvSpPr>
          <p:cNvPr id="299" name="Google Shape;299;p18"/>
          <p:cNvSpPr txBox="1"/>
          <p:nvPr/>
        </p:nvSpPr>
        <p:spPr>
          <a:xfrm>
            <a:off x="13797965" y="9544163"/>
            <a:ext cx="8083500" cy="5388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lang="en-US" sz="2500">
                <a:solidFill>
                  <a:srgbClr val="FFFFFF"/>
                </a:solidFill>
                <a:latin typeface="Raleway"/>
                <a:ea typeface="Raleway"/>
                <a:cs typeface="Raleway"/>
                <a:sym typeface="Raleway"/>
              </a:rPr>
              <a:t>SDA2034 Asail AlAti</a:t>
            </a:r>
            <a:endParaRPr sz="2500">
              <a:latin typeface="Raleway"/>
              <a:ea typeface="Raleway"/>
              <a:cs typeface="Raleway"/>
              <a:sym typeface="Raleway"/>
            </a:endParaRPr>
          </a:p>
        </p:txBody>
      </p:sp>
      <p:sp>
        <p:nvSpPr>
          <p:cNvPr id="300" name="Google Shape;300;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04" name="Shape 304"/>
        <p:cNvGrpSpPr/>
        <p:nvPr/>
      </p:nvGrpSpPr>
      <p:grpSpPr>
        <a:xfrm>
          <a:off x="0" y="0"/>
          <a:ext cx="0" cy="0"/>
          <a:chOff x="0" y="0"/>
          <a:chExt cx="0" cy="0"/>
        </a:xfrm>
      </p:grpSpPr>
      <p:grpSp>
        <p:nvGrpSpPr>
          <p:cNvPr id="305" name="Google Shape;305;p19"/>
          <p:cNvGrpSpPr/>
          <p:nvPr/>
        </p:nvGrpSpPr>
        <p:grpSpPr>
          <a:xfrm>
            <a:off x="1533600" y="2597685"/>
            <a:ext cx="14316461" cy="6536843"/>
            <a:chOff x="0" y="-85725"/>
            <a:chExt cx="2541895" cy="1289369"/>
          </a:xfrm>
        </p:grpSpPr>
        <p:sp>
          <p:nvSpPr>
            <p:cNvPr id="306" name="Google Shape;306;p19"/>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307" name="Google Shape;307;p19"/>
            <p:cNvSpPr txBox="1"/>
            <p:nvPr/>
          </p:nvSpPr>
          <p:spPr>
            <a:xfrm>
              <a:off x="0" y="-85725"/>
              <a:ext cx="2541895" cy="1289369"/>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p19"/>
          <p:cNvSpPr txBox="1"/>
          <p:nvPr/>
        </p:nvSpPr>
        <p:spPr>
          <a:xfrm>
            <a:off x="2659575" y="3311224"/>
            <a:ext cx="9330900" cy="5043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rPr lang="en-US" sz="3277">
                <a:solidFill>
                  <a:srgbClr val="FFFFFF"/>
                </a:solidFill>
                <a:latin typeface="Raleway ExtraBold"/>
                <a:ea typeface="Raleway ExtraBold"/>
                <a:cs typeface="Raleway ExtraBold"/>
                <a:sym typeface="Raleway ExtraBold"/>
              </a:rPr>
              <a:t> 1. Infrastructure as Code: Terraform</a:t>
            </a:r>
            <a:endParaRPr sz="2500">
              <a:latin typeface="Raleway ExtraBold"/>
              <a:ea typeface="Raleway ExtraBold"/>
              <a:cs typeface="Raleway ExtraBold"/>
              <a:sym typeface="Raleway ExtraBold"/>
            </a:endParaRPr>
          </a:p>
        </p:txBody>
      </p:sp>
      <p:sp>
        <p:nvSpPr>
          <p:cNvPr id="309" name="Google Shape;309;p19"/>
          <p:cNvSpPr txBox="1"/>
          <p:nvPr/>
        </p:nvSpPr>
        <p:spPr>
          <a:xfrm>
            <a:off x="1240903" y="1276800"/>
            <a:ext cx="115746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4.Technologies &amp; Tools</a:t>
            </a:r>
            <a:endParaRPr/>
          </a:p>
        </p:txBody>
      </p:sp>
      <p:sp>
        <p:nvSpPr>
          <p:cNvPr id="310" name="Google Shape;310;p19"/>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11" name="Google Shape;311;p19"/>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9999"/>
            </a:blip>
            <a:stretch>
              <a:fillRect b="0" l="0" r="0" t="0"/>
            </a:stretch>
          </a:blipFill>
          <a:ln>
            <a:noFill/>
          </a:ln>
        </p:spPr>
      </p:sp>
      <p:sp>
        <p:nvSpPr>
          <p:cNvPr id="312" name="Google Shape;312;p19"/>
          <p:cNvSpPr txBox="1"/>
          <p:nvPr/>
        </p:nvSpPr>
        <p:spPr>
          <a:xfrm>
            <a:off x="3050350" y="3954761"/>
            <a:ext cx="9330900" cy="19545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rPr lang="en-US" sz="2177">
                <a:solidFill>
                  <a:srgbClr val="FFFFFF"/>
                </a:solidFill>
                <a:latin typeface="Raleway"/>
                <a:ea typeface="Raleway"/>
                <a:cs typeface="Raleway"/>
                <a:sym typeface="Raleway"/>
              </a:rPr>
              <a:t>Terraform provisions and manages AWS infrastructure through code (.tf files), ensuring reusability, version control, and consistent deployments across environments. Services like EC2, VPC, and RDS are defined as code, making infrastructure scalable and reproducible.</a:t>
            </a:r>
            <a:endParaRPr>
              <a:latin typeface="Raleway"/>
              <a:ea typeface="Raleway"/>
              <a:cs typeface="Raleway"/>
              <a:sym typeface="Raleway"/>
            </a:endParaRPr>
          </a:p>
        </p:txBody>
      </p:sp>
      <p:sp>
        <p:nvSpPr>
          <p:cNvPr id="313" name="Google Shape;313;p19"/>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rPr lang="en-US" sz="3277">
                <a:solidFill>
                  <a:schemeClr val="lt1"/>
                </a:solidFill>
                <a:latin typeface="Raleway ExtraBold"/>
                <a:ea typeface="Raleway ExtraBold"/>
                <a:cs typeface="Raleway ExtraBold"/>
                <a:sym typeface="Raleway ExtraBold"/>
              </a:rPr>
              <a:t> 2. Configuration Management: Ansibl</a:t>
            </a:r>
            <a:r>
              <a:rPr lang="en-US" sz="3277">
                <a:solidFill>
                  <a:schemeClr val="lt1"/>
                </a:solidFill>
                <a:latin typeface="Raleway ExtraBold"/>
                <a:ea typeface="Raleway ExtraBold"/>
                <a:cs typeface="Raleway ExtraBold"/>
                <a:sym typeface="Raleway ExtraBold"/>
              </a:rPr>
              <a:t>e</a:t>
            </a:r>
            <a:endParaRPr sz="3277">
              <a:solidFill>
                <a:schemeClr val="lt1"/>
              </a:solidFill>
              <a:latin typeface="Raleway ExtraBold"/>
              <a:ea typeface="Raleway ExtraBold"/>
              <a:cs typeface="Raleway ExtraBold"/>
              <a:sym typeface="Raleway ExtraBold"/>
            </a:endParaRPr>
          </a:p>
        </p:txBody>
      </p:sp>
      <p:sp>
        <p:nvSpPr>
          <p:cNvPr id="314" name="Google Shape;314;p19"/>
          <p:cNvSpPr txBox="1"/>
          <p:nvPr/>
        </p:nvSpPr>
        <p:spPr>
          <a:xfrm>
            <a:off x="2962450" y="6919225"/>
            <a:ext cx="9506700" cy="21393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rPr lang="en-US" sz="2177">
                <a:solidFill>
                  <a:schemeClr val="lt1"/>
                </a:solidFill>
                <a:latin typeface="Raleway"/>
                <a:ea typeface="Raleway"/>
                <a:cs typeface="Raleway"/>
                <a:sym typeface="Raleway"/>
              </a:rPr>
              <a:t>Ansible automates EC2 configuration — installing dependencies, cloning the GitHub repo, setting up the Python/Django environment, configuring services like Nginx and Gunicorn, and handling database migrations — ensuring consistency and saving manual setup time.</a:t>
            </a:r>
            <a:endParaRPr>
              <a:latin typeface="Raleway"/>
              <a:ea typeface="Raleway"/>
              <a:cs typeface="Raleway"/>
              <a:sym typeface="Raleway"/>
            </a:endParaRPr>
          </a:p>
        </p:txBody>
      </p:sp>
      <p:sp>
        <p:nvSpPr>
          <p:cNvPr id="315" name="Google Shape;315;p19"/>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06</a:t>
            </a:r>
            <a:endParaRPr b="1" sz="3100">
              <a:solidFill>
                <a:schemeClr val="lt1"/>
              </a:solidFill>
              <a:latin typeface="Raleway"/>
              <a:ea typeface="Raleway"/>
              <a:cs typeface="Raleway"/>
              <a:sym typeface="Raleway"/>
            </a:endParaRPr>
          </a:p>
        </p:txBody>
      </p:sp>
      <p:sp>
        <p:nvSpPr>
          <p:cNvPr id="316" name="Google Shape;316;p1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20" name="Shape 320"/>
        <p:cNvGrpSpPr/>
        <p:nvPr/>
      </p:nvGrpSpPr>
      <p:grpSpPr>
        <a:xfrm>
          <a:off x="0" y="0"/>
          <a:ext cx="0" cy="0"/>
          <a:chOff x="0" y="0"/>
          <a:chExt cx="0" cy="0"/>
        </a:xfrm>
      </p:grpSpPr>
      <p:sp>
        <p:nvSpPr>
          <p:cNvPr id="321" name="Google Shape;321;p20"/>
          <p:cNvSpPr txBox="1"/>
          <p:nvPr/>
        </p:nvSpPr>
        <p:spPr>
          <a:xfrm>
            <a:off x="1970550" y="2592388"/>
            <a:ext cx="14346900" cy="5043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rPr lang="en-US" sz="3277">
                <a:solidFill>
                  <a:srgbClr val="FFFFFF"/>
                </a:solidFill>
                <a:latin typeface="Raleway ExtraBold"/>
                <a:ea typeface="Raleway ExtraBold"/>
                <a:cs typeface="Raleway ExtraBold"/>
                <a:sym typeface="Raleway ExtraBold"/>
              </a:rPr>
              <a:t>Terraform Apply Output - Resources Deployed Successfully on AWS</a:t>
            </a:r>
            <a:endParaRPr sz="2500">
              <a:latin typeface="Raleway ExtraBold"/>
              <a:ea typeface="Raleway ExtraBold"/>
              <a:cs typeface="Raleway ExtraBold"/>
              <a:sym typeface="Raleway ExtraBold"/>
            </a:endParaRPr>
          </a:p>
        </p:txBody>
      </p:sp>
      <p:sp>
        <p:nvSpPr>
          <p:cNvPr id="322" name="Google Shape;322;p20"/>
          <p:cNvSpPr txBox="1"/>
          <p:nvPr/>
        </p:nvSpPr>
        <p:spPr>
          <a:xfrm>
            <a:off x="1240903" y="1276800"/>
            <a:ext cx="11574600" cy="1128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4.Technologies &amp; Tools</a:t>
            </a:r>
            <a:endParaRPr/>
          </a:p>
        </p:txBody>
      </p:sp>
      <p:sp>
        <p:nvSpPr>
          <p:cNvPr id="323" name="Google Shape;323;p20"/>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24" name="Google Shape;324;p20"/>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325" name="Google Shape;325;p20"/>
          <p:cNvSpPr txBox="1"/>
          <p:nvPr/>
        </p:nvSpPr>
        <p:spPr>
          <a:xfrm>
            <a:off x="3050350" y="3954761"/>
            <a:ext cx="9330900" cy="2154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t/>
            </a:r>
            <a:endParaRPr>
              <a:latin typeface="Raleway"/>
              <a:ea typeface="Raleway"/>
              <a:cs typeface="Raleway"/>
              <a:sym typeface="Raleway"/>
            </a:endParaRPr>
          </a:p>
        </p:txBody>
      </p:sp>
      <p:sp>
        <p:nvSpPr>
          <p:cNvPr id="326" name="Google Shape;326;p20"/>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sz="3277">
              <a:solidFill>
                <a:schemeClr val="lt1"/>
              </a:solidFill>
              <a:latin typeface="Raleway ExtraBold"/>
              <a:ea typeface="Raleway ExtraBold"/>
              <a:cs typeface="Raleway ExtraBold"/>
              <a:sym typeface="Raleway ExtraBold"/>
            </a:endParaRPr>
          </a:p>
        </p:txBody>
      </p:sp>
      <p:sp>
        <p:nvSpPr>
          <p:cNvPr id="327" name="Google Shape;327;p20"/>
          <p:cNvSpPr txBox="1"/>
          <p:nvPr/>
        </p:nvSpPr>
        <p:spPr>
          <a:xfrm>
            <a:off x="2962450" y="6919225"/>
            <a:ext cx="9506700" cy="4002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t/>
            </a:r>
            <a:endParaRPr>
              <a:latin typeface="Raleway"/>
              <a:ea typeface="Raleway"/>
              <a:cs typeface="Raleway"/>
              <a:sym typeface="Raleway"/>
            </a:endParaRPr>
          </a:p>
        </p:txBody>
      </p:sp>
      <p:sp>
        <p:nvSpPr>
          <p:cNvPr id="328" name="Google Shape;328;p20"/>
          <p:cNvSpPr txBox="1"/>
          <p:nvPr/>
        </p:nvSpPr>
        <p:spPr>
          <a:xfrm>
            <a:off x="16362525" y="9316725"/>
            <a:ext cx="16548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07</a:t>
            </a:r>
            <a:endParaRPr b="1" sz="3100">
              <a:solidFill>
                <a:schemeClr val="lt1"/>
              </a:solidFill>
              <a:latin typeface="Raleway"/>
              <a:ea typeface="Raleway"/>
              <a:cs typeface="Raleway"/>
              <a:sym typeface="Raleway"/>
            </a:endParaRPr>
          </a:p>
        </p:txBody>
      </p:sp>
      <p:pic>
        <p:nvPicPr>
          <p:cNvPr id="329" name="Google Shape;329;p20" title="WhatsApp Image 2025-05-22 at 10.44.37 AM.jpeg"/>
          <p:cNvPicPr preferRelativeResize="0"/>
          <p:nvPr/>
        </p:nvPicPr>
        <p:blipFill>
          <a:blip r:embed="rId5">
            <a:alphaModFix/>
          </a:blip>
          <a:stretch>
            <a:fillRect/>
          </a:stretch>
        </p:blipFill>
        <p:spPr>
          <a:xfrm>
            <a:off x="2395800" y="3283988"/>
            <a:ext cx="12592050" cy="6429375"/>
          </a:xfrm>
          <a:prstGeom prst="rect">
            <a:avLst/>
          </a:prstGeom>
          <a:noFill/>
          <a:ln>
            <a:noFill/>
          </a:ln>
        </p:spPr>
      </p:pic>
      <p:sp>
        <p:nvSpPr>
          <p:cNvPr id="330" name="Google Shape;330;p2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264"/>
        </a:solidFill>
      </p:bgPr>
    </p:bg>
    <p:spTree>
      <p:nvGrpSpPr>
        <p:cNvPr id="334" name="Shape 334"/>
        <p:cNvGrpSpPr/>
        <p:nvPr/>
      </p:nvGrpSpPr>
      <p:grpSpPr>
        <a:xfrm>
          <a:off x="0" y="0"/>
          <a:ext cx="0" cy="0"/>
          <a:chOff x="0" y="0"/>
          <a:chExt cx="0" cy="0"/>
        </a:xfrm>
      </p:grpSpPr>
      <p:grpSp>
        <p:nvGrpSpPr>
          <p:cNvPr id="335" name="Google Shape;335;p21"/>
          <p:cNvGrpSpPr/>
          <p:nvPr/>
        </p:nvGrpSpPr>
        <p:grpSpPr>
          <a:xfrm>
            <a:off x="1533600" y="2597685"/>
            <a:ext cx="14316489" cy="6537000"/>
            <a:chOff x="0" y="-85725"/>
            <a:chExt cx="2541900" cy="1289400"/>
          </a:xfrm>
        </p:grpSpPr>
        <p:sp>
          <p:nvSpPr>
            <p:cNvPr id="336" name="Google Shape;336;p21"/>
            <p:cNvSpPr/>
            <p:nvPr/>
          </p:nvSpPr>
          <p:spPr>
            <a:xfrm>
              <a:off x="0" y="0"/>
              <a:ext cx="2541895" cy="1203644"/>
            </a:xfrm>
            <a:custGeom>
              <a:rect b="b" l="l" r="r" t="t"/>
              <a:pathLst>
                <a:path extrusionOk="0" h="1203644" w="2541895">
                  <a:moveTo>
                    <a:pt x="0" y="0"/>
                  </a:moveTo>
                  <a:lnTo>
                    <a:pt x="2541895" y="0"/>
                  </a:lnTo>
                  <a:lnTo>
                    <a:pt x="2541895" y="1203644"/>
                  </a:lnTo>
                  <a:lnTo>
                    <a:pt x="0" y="1203644"/>
                  </a:lnTo>
                  <a:close/>
                </a:path>
              </a:pathLst>
            </a:custGeom>
            <a:gradFill>
              <a:gsLst>
                <a:gs pos="0">
                  <a:srgbClr val="B6758E"/>
                </a:gs>
                <a:gs pos="100000">
                  <a:srgbClr val="62576B"/>
                </a:gs>
              </a:gsLst>
              <a:lin ang="0" scaled="0"/>
            </a:gradFill>
            <a:ln>
              <a:noFill/>
            </a:ln>
          </p:spPr>
        </p:sp>
        <p:sp>
          <p:nvSpPr>
            <p:cNvPr id="337" name="Google Shape;337;p21"/>
            <p:cNvSpPr txBox="1"/>
            <p:nvPr/>
          </p:nvSpPr>
          <p:spPr>
            <a:xfrm>
              <a:off x="0" y="-85725"/>
              <a:ext cx="2541900" cy="1289400"/>
            </a:xfrm>
            <a:prstGeom prst="rect">
              <a:avLst/>
            </a:prstGeom>
            <a:noFill/>
            <a:ln>
              <a:noFill/>
            </a:ln>
          </p:spPr>
          <p:txBody>
            <a:bodyPr anchorCtr="0" anchor="ctr" bIns="50800" lIns="50800" spcFirstLastPara="1" rIns="50800" wrap="square" tIns="50800">
              <a:noAutofit/>
            </a:bodyPr>
            <a:lstStyle/>
            <a:p>
              <a:pPr indent="0" lvl="0" marL="0" marR="0" rtl="0" algn="ctr">
                <a:lnSpc>
                  <a:spcPct val="19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21"/>
          <p:cNvSpPr txBox="1"/>
          <p:nvPr/>
        </p:nvSpPr>
        <p:spPr>
          <a:xfrm>
            <a:off x="2659575" y="3311224"/>
            <a:ext cx="9330900" cy="2129400"/>
          </a:xfrm>
          <a:prstGeom prst="rect">
            <a:avLst/>
          </a:prstGeom>
          <a:noFill/>
          <a:ln>
            <a:noFill/>
          </a:ln>
        </p:spPr>
        <p:txBody>
          <a:bodyPr anchorCtr="0" anchor="t" bIns="0" lIns="0" spcFirstLastPara="1" rIns="0" wrap="square" tIns="0">
            <a:spAutoFit/>
          </a:bodyPr>
          <a:lstStyle/>
          <a:p>
            <a:pPr indent="0" lvl="0" marL="0" rtl="0" algn="l">
              <a:lnSpc>
                <a:spcPct val="161093"/>
              </a:lnSpc>
              <a:spcBef>
                <a:spcPts val="0"/>
              </a:spcBef>
              <a:spcAft>
                <a:spcPts val="0"/>
              </a:spcAft>
              <a:buClr>
                <a:schemeClr val="dk1"/>
              </a:buClr>
              <a:buSzPts val="1100"/>
              <a:buFont typeface="Arial"/>
              <a:buNone/>
            </a:pPr>
            <a:r>
              <a:rPr lang="en-US" sz="3277">
                <a:solidFill>
                  <a:srgbClr val="FFFFFF"/>
                </a:solidFill>
                <a:latin typeface="Raleway ExtraBold"/>
                <a:ea typeface="Raleway ExtraBold"/>
                <a:cs typeface="Raleway ExtraBold"/>
                <a:sym typeface="Raleway ExtraBold"/>
              </a:rPr>
              <a:t>3. Monitoring: Prometheus &amp; Grafana</a:t>
            </a:r>
            <a:endParaRPr sz="3277">
              <a:solidFill>
                <a:srgbClr val="FFFFFF"/>
              </a:solidFill>
              <a:latin typeface="Raleway ExtraBold"/>
              <a:ea typeface="Raleway ExtraBold"/>
              <a:cs typeface="Raleway ExtraBold"/>
              <a:sym typeface="Raleway ExtraBold"/>
            </a:endParaRPr>
          </a:p>
          <a:p>
            <a:pPr indent="0" lvl="0" marL="0" rtl="0" algn="l">
              <a:lnSpc>
                <a:spcPct val="161093"/>
              </a:lnSpc>
              <a:spcBef>
                <a:spcPts val="0"/>
              </a:spcBef>
              <a:spcAft>
                <a:spcPts val="0"/>
              </a:spcAft>
              <a:buClr>
                <a:schemeClr val="dk1"/>
              </a:buClr>
              <a:buSzPts val="1100"/>
              <a:buFont typeface="Arial"/>
              <a:buNone/>
            </a:pPr>
            <a:r>
              <a:t/>
            </a:r>
            <a:endParaRPr sz="3277">
              <a:solidFill>
                <a:srgbClr val="FFFFFF"/>
              </a:solidFill>
              <a:latin typeface="Raleway ExtraBold"/>
              <a:ea typeface="Raleway ExtraBold"/>
              <a:cs typeface="Raleway ExtraBold"/>
              <a:sym typeface="Raleway ExtraBold"/>
            </a:endParaRPr>
          </a:p>
          <a:p>
            <a:pPr indent="0" lvl="0" marL="0" marR="0" rtl="0" algn="l">
              <a:lnSpc>
                <a:spcPct val="161093"/>
              </a:lnSpc>
              <a:spcBef>
                <a:spcPts val="0"/>
              </a:spcBef>
              <a:spcAft>
                <a:spcPts val="0"/>
              </a:spcAft>
              <a:buNone/>
            </a:pPr>
            <a:r>
              <a:t/>
            </a:r>
            <a:endParaRPr sz="3277">
              <a:solidFill>
                <a:srgbClr val="FFFFFF"/>
              </a:solidFill>
              <a:latin typeface="Raleway ExtraBold"/>
              <a:ea typeface="Raleway ExtraBold"/>
              <a:cs typeface="Raleway ExtraBold"/>
              <a:sym typeface="Raleway ExtraBold"/>
            </a:endParaRPr>
          </a:p>
        </p:txBody>
      </p:sp>
      <p:sp>
        <p:nvSpPr>
          <p:cNvPr id="339" name="Google Shape;339;p21"/>
          <p:cNvSpPr txBox="1"/>
          <p:nvPr/>
        </p:nvSpPr>
        <p:spPr>
          <a:xfrm>
            <a:off x="1240903" y="1276800"/>
            <a:ext cx="11574600" cy="15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330">
                <a:solidFill>
                  <a:srgbClr val="FFFFFF"/>
                </a:solidFill>
                <a:latin typeface="Raleway"/>
                <a:ea typeface="Raleway"/>
                <a:cs typeface="Raleway"/>
                <a:sym typeface="Raleway"/>
              </a:rPr>
              <a:t>4.</a:t>
            </a:r>
            <a:r>
              <a:rPr b="1" lang="en-US" sz="7330">
                <a:solidFill>
                  <a:srgbClr val="FFFFFF"/>
                </a:solidFill>
                <a:latin typeface="Raleway"/>
                <a:ea typeface="Raleway"/>
                <a:cs typeface="Raleway"/>
                <a:sym typeface="Raleway"/>
              </a:rPr>
              <a:t>Technologies &amp; Tools</a:t>
            </a:r>
            <a:endParaRPr/>
          </a:p>
        </p:txBody>
      </p:sp>
      <p:sp>
        <p:nvSpPr>
          <p:cNvPr id="340" name="Google Shape;340;p21"/>
          <p:cNvSpPr/>
          <p:nvPr/>
        </p:nvSpPr>
        <p:spPr>
          <a:xfrm rot="5400000">
            <a:off x="14765842" y="174480"/>
            <a:ext cx="1400536" cy="2077633"/>
          </a:xfrm>
          <a:custGeom>
            <a:rect b="b" l="l" r="r" t="t"/>
            <a:pathLst>
              <a:path extrusionOk="0" h="2077633" w="1400536">
                <a:moveTo>
                  <a:pt x="0" y="0"/>
                </a:moveTo>
                <a:lnTo>
                  <a:pt x="1400536" y="0"/>
                </a:lnTo>
                <a:lnTo>
                  <a:pt x="1400536" y="2077633"/>
                </a:lnTo>
                <a:lnTo>
                  <a:pt x="0" y="2077633"/>
                </a:lnTo>
                <a:lnTo>
                  <a:pt x="0" y="0"/>
                </a:lnTo>
                <a:close/>
              </a:path>
            </a:pathLst>
          </a:custGeom>
          <a:blipFill rotWithShape="1">
            <a:blip r:embed="rId3">
              <a:alphaModFix/>
            </a:blip>
            <a:stretch>
              <a:fillRect b="0" l="0" r="0" t="0"/>
            </a:stretch>
          </a:blipFill>
          <a:ln>
            <a:noFill/>
          </a:ln>
        </p:spPr>
      </p:sp>
      <p:sp>
        <p:nvSpPr>
          <p:cNvPr id="341" name="Google Shape;341;p21"/>
          <p:cNvSpPr/>
          <p:nvPr/>
        </p:nvSpPr>
        <p:spPr>
          <a:xfrm>
            <a:off x="-2844132" y="6154128"/>
            <a:ext cx="9330996" cy="9433912"/>
          </a:xfrm>
          <a:custGeom>
            <a:rect b="b" l="l" r="r" t="t"/>
            <a:pathLst>
              <a:path extrusionOk="0" h="9433912" w="9330996">
                <a:moveTo>
                  <a:pt x="0" y="0"/>
                </a:moveTo>
                <a:lnTo>
                  <a:pt x="9330997" y="0"/>
                </a:lnTo>
                <a:lnTo>
                  <a:pt x="9330997" y="9433912"/>
                </a:lnTo>
                <a:lnTo>
                  <a:pt x="0" y="9433912"/>
                </a:lnTo>
                <a:lnTo>
                  <a:pt x="0" y="0"/>
                </a:lnTo>
                <a:close/>
              </a:path>
            </a:pathLst>
          </a:custGeom>
          <a:blipFill rotWithShape="1">
            <a:blip r:embed="rId4">
              <a:alphaModFix amt="10000"/>
            </a:blip>
            <a:stretch>
              <a:fillRect b="0" l="0" r="0" t="0"/>
            </a:stretch>
          </a:blipFill>
          <a:ln>
            <a:noFill/>
          </a:ln>
        </p:spPr>
      </p:sp>
      <p:sp>
        <p:nvSpPr>
          <p:cNvPr id="342" name="Google Shape;342;p21"/>
          <p:cNvSpPr txBox="1"/>
          <p:nvPr/>
        </p:nvSpPr>
        <p:spPr>
          <a:xfrm>
            <a:off x="3050250" y="3969000"/>
            <a:ext cx="9330900" cy="1954500"/>
          </a:xfrm>
          <a:prstGeom prst="rect">
            <a:avLst/>
          </a:prstGeom>
          <a:noFill/>
          <a:ln>
            <a:noFill/>
          </a:ln>
        </p:spPr>
        <p:txBody>
          <a:bodyPr anchorCtr="0" anchor="t" bIns="0" lIns="0" spcFirstLastPara="1" rIns="0" wrap="square" tIns="0">
            <a:spAutoFit/>
          </a:bodyPr>
          <a:lstStyle/>
          <a:p>
            <a:pPr indent="0" lvl="0" marL="0" marR="0" rtl="0" algn="l">
              <a:lnSpc>
                <a:spcPct val="161093"/>
              </a:lnSpc>
              <a:spcBef>
                <a:spcPts val="0"/>
              </a:spcBef>
              <a:spcAft>
                <a:spcPts val="0"/>
              </a:spcAft>
              <a:buNone/>
            </a:pPr>
            <a:r>
              <a:rPr lang="en-US" sz="2177">
                <a:solidFill>
                  <a:srgbClr val="FFFFFF"/>
                </a:solidFill>
                <a:latin typeface="Raleway"/>
                <a:ea typeface="Raleway"/>
                <a:cs typeface="Raleway"/>
                <a:sym typeface="Raleway"/>
              </a:rPr>
              <a:t>Prometheus handles metric collection from the system and application, while Grafana provides real-time visualization through custom dashboards. This setup enables proactive performance monitoring and anomaly detection.</a:t>
            </a:r>
            <a:endParaRPr>
              <a:latin typeface="Raleway"/>
              <a:ea typeface="Raleway"/>
              <a:cs typeface="Raleway"/>
              <a:sym typeface="Raleway"/>
            </a:endParaRPr>
          </a:p>
        </p:txBody>
      </p:sp>
      <p:sp>
        <p:nvSpPr>
          <p:cNvPr id="343" name="Google Shape;343;p21"/>
          <p:cNvSpPr txBox="1"/>
          <p:nvPr/>
        </p:nvSpPr>
        <p:spPr>
          <a:xfrm>
            <a:off x="2659575" y="6154125"/>
            <a:ext cx="12064500" cy="6891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rPr lang="en-US" sz="3277">
                <a:solidFill>
                  <a:schemeClr val="lt1"/>
                </a:solidFill>
                <a:latin typeface="Raleway ExtraBold"/>
                <a:ea typeface="Raleway ExtraBold"/>
                <a:cs typeface="Raleway ExtraBold"/>
                <a:sym typeface="Raleway ExtraBold"/>
              </a:rPr>
              <a:t>4. AWS Services: VPC, EC2, ALB, RDS, S3, SSM</a:t>
            </a:r>
            <a:endParaRPr sz="3277">
              <a:solidFill>
                <a:schemeClr val="lt1"/>
              </a:solidFill>
              <a:latin typeface="Raleway ExtraBold"/>
              <a:ea typeface="Raleway ExtraBold"/>
              <a:cs typeface="Raleway ExtraBold"/>
              <a:sym typeface="Raleway ExtraBold"/>
            </a:endParaRPr>
          </a:p>
        </p:txBody>
      </p:sp>
      <p:sp>
        <p:nvSpPr>
          <p:cNvPr id="344" name="Google Shape;344;p21"/>
          <p:cNvSpPr txBox="1"/>
          <p:nvPr/>
        </p:nvSpPr>
        <p:spPr>
          <a:xfrm>
            <a:off x="2962450" y="6919225"/>
            <a:ext cx="9506700" cy="2139300"/>
          </a:xfrm>
          <a:prstGeom prst="rect">
            <a:avLst/>
          </a:prstGeom>
          <a:noFill/>
          <a:ln>
            <a:noFill/>
          </a:ln>
        </p:spPr>
        <p:txBody>
          <a:bodyPr anchorCtr="0" anchor="t" bIns="91425" lIns="91425" spcFirstLastPara="1" rIns="91425" wrap="square" tIns="91425">
            <a:spAutoFit/>
          </a:bodyPr>
          <a:lstStyle/>
          <a:p>
            <a:pPr indent="0" lvl="0" marL="0" rtl="0" algn="l">
              <a:lnSpc>
                <a:spcPct val="161093"/>
              </a:lnSpc>
              <a:spcBef>
                <a:spcPts val="0"/>
              </a:spcBef>
              <a:spcAft>
                <a:spcPts val="0"/>
              </a:spcAft>
              <a:buNone/>
            </a:pPr>
            <a:r>
              <a:rPr lang="en-US" sz="2177">
                <a:solidFill>
                  <a:schemeClr val="lt1"/>
                </a:solidFill>
                <a:latin typeface="Raleway"/>
                <a:ea typeface="Raleway"/>
                <a:cs typeface="Raleway"/>
                <a:sym typeface="Raleway"/>
              </a:rPr>
              <a:t>The solution is fully hosted on AWS. A custom VPC isolates resources, EC2 instances host the Django app, and an Application Load Balancer manages traffic. RDS handles the database layer, S3 stores static/media files, and SSM provides secure SSH access and secrets management.</a:t>
            </a:r>
            <a:endParaRPr>
              <a:latin typeface="Raleway"/>
              <a:ea typeface="Raleway"/>
              <a:cs typeface="Raleway"/>
              <a:sym typeface="Raleway"/>
            </a:endParaRPr>
          </a:p>
        </p:txBody>
      </p:sp>
      <p:sp>
        <p:nvSpPr>
          <p:cNvPr id="345" name="Google Shape;345;p21"/>
          <p:cNvSpPr txBox="1"/>
          <p:nvPr/>
        </p:nvSpPr>
        <p:spPr>
          <a:xfrm>
            <a:off x="16504925" y="9274750"/>
            <a:ext cx="1451100" cy="6618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b="1" lang="en-US" sz="3100">
                <a:solidFill>
                  <a:schemeClr val="lt1"/>
                </a:solidFill>
                <a:latin typeface="Raleway"/>
                <a:ea typeface="Raleway"/>
                <a:cs typeface="Raleway"/>
                <a:sym typeface="Raleway"/>
              </a:rPr>
              <a:t>08</a:t>
            </a:r>
            <a:endParaRPr/>
          </a:p>
        </p:txBody>
      </p:sp>
      <p:sp>
        <p:nvSpPr>
          <p:cNvPr id="346" name="Google Shape;346;p2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